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omments/modernComment_162_4E045273.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4D_C416DD43.xml" ContentType="application/vnd.ms-powerpoint.comments+xml"/>
  <Override PartName="/ppt/notesSlides/notesSlide4.xml" ContentType="application/vnd.openxmlformats-officedocument.presentationml.notesSlide+xml"/>
  <Override PartName="/ppt/comments/modernComment_14C_41686D0F.xml" ContentType="application/vnd.ms-powerpoint.comments+xml"/>
  <Override PartName="/ppt/comments/modernComment_150_9C8CAD04.xml" ContentType="application/vnd.ms-powerpoint.comments+xml"/>
  <Override PartName="/ppt/notesSlides/notesSlide5.xml" ContentType="application/vnd.openxmlformats-officedocument.presentationml.notesSlide+xml"/>
  <Override PartName="/ppt/comments/modernComment_151_49157986.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53_F995BE4B.xml" ContentType="application/vnd.ms-powerpoint.comments+xml"/>
  <Override PartName="/ppt/notesSlides/notesSlide8.xml" ContentType="application/vnd.openxmlformats-officedocument.presentationml.notesSlide+xml"/>
  <Override PartName="/ppt/comments/modernComment_154_5C42C5EB.xml" ContentType="application/vnd.ms-powerpoint.comments+xml"/>
  <Override PartName="/ppt/notesSlides/notesSlide9.xml" ContentType="application/vnd.openxmlformats-officedocument.presentationml.notesSlide+xml"/>
  <Override PartName="/ppt/comments/modernComment_156_6C7AC070.xml" ContentType="application/vnd.ms-powerpoint.comments+xml"/>
  <Override PartName="/ppt/comments/modernComment_158_6E8D42AE.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8" r:id="rId1"/>
  </p:sldMasterIdLst>
  <p:notesMasterIdLst>
    <p:notesMasterId r:id="rId30"/>
  </p:notesMasterIdLst>
  <p:sldIdLst>
    <p:sldId id="321" r:id="rId2"/>
    <p:sldId id="352" r:id="rId3"/>
    <p:sldId id="354" r:id="rId4"/>
    <p:sldId id="324" r:id="rId5"/>
    <p:sldId id="322" r:id="rId6"/>
    <p:sldId id="355" r:id="rId7"/>
    <p:sldId id="333" r:id="rId8"/>
    <p:sldId id="353" r:id="rId9"/>
    <p:sldId id="329" r:id="rId10"/>
    <p:sldId id="350" r:id="rId11"/>
    <p:sldId id="334" r:id="rId12"/>
    <p:sldId id="330" r:id="rId13"/>
    <p:sldId id="332" r:id="rId14"/>
    <p:sldId id="336" r:id="rId15"/>
    <p:sldId id="356" r:id="rId16"/>
    <p:sldId id="357" r:id="rId17"/>
    <p:sldId id="358" r:id="rId18"/>
    <p:sldId id="359" r:id="rId19"/>
    <p:sldId id="360" r:id="rId20"/>
    <p:sldId id="361" r:id="rId21"/>
    <p:sldId id="337" r:id="rId22"/>
    <p:sldId id="338" r:id="rId23"/>
    <p:sldId id="339" r:id="rId24"/>
    <p:sldId id="340" r:id="rId25"/>
    <p:sldId id="341" r:id="rId26"/>
    <p:sldId id="342" r:id="rId27"/>
    <p:sldId id="343" r:id="rId28"/>
    <p:sldId id="344"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pen Sans ExtraBold" panose="020B0906030804020204" pitchFamily="34" charset="0"/>
      <p:bold r:id="rId39"/>
      <p:boldItalic r:id="rId40"/>
    </p:embeddedFont>
    <p:embeddedFont>
      <p:font typeface="Segoe UI" panose="020B0502040204020203" pitchFamily="3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77EA84-21F4-43AE-B20F-1BC65ADE92FE}">
          <p14:sldIdLst>
            <p14:sldId id="321"/>
            <p14:sldId id="352"/>
            <p14:sldId id="354"/>
            <p14:sldId id="324"/>
            <p14:sldId id="322"/>
            <p14:sldId id="355"/>
            <p14:sldId id="333"/>
            <p14:sldId id="353"/>
            <p14:sldId id="329"/>
            <p14:sldId id="350"/>
            <p14:sldId id="334"/>
            <p14:sldId id="330"/>
            <p14:sldId id="332"/>
            <p14:sldId id="336"/>
            <p14:sldId id="356"/>
            <p14:sldId id="357"/>
            <p14:sldId id="358"/>
            <p14:sldId id="359"/>
            <p14:sldId id="360"/>
            <p14:sldId id="361"/>
            <p14:sldId id="337"/>
            <p14:sldId id="338"/>
            <p14:sldId id="339"/>
            <p14:sldId id="340"/>
            <p14:sldId id="341"/>
            <p14:sldId id="342"/>
            <p14:sldId id="343"/>
            <p14:sldId id="3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98E071-3210-D04A-CD19-6A2F0DEC70E9}" name="Amer Jusuf" initials="AJ" userId="S::amerjusuf@edu.bme.hu::f4975fbf-f2ba-4750-9424-c7432746ee82" providerId="AD"/>
  <p188:author id="{8FA39AF9-1BDE-CD6D-6404-D5463B883E6D}" name="Marussy Kristóf" initials="MK" userId="S::marussy.kristof@bme.hu::5da3417a-998e-4850-bd77-d06c88c05fe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5ED7"/>
    <a:srgbClr val="21FB4B"/>
    <a:srgbClr val="8FEF7F"/>
    <a:srgbClr val="372B61"/>
    <a:srgbClr val="283C88"/>
    <a:srgbClr val="253E8E"/>
    <a:srgbClr val="5F2C60"/>
    <a:srgbClr val="2B3D8A"/>
    <a:srgbClr val="0D4F97"/>
    <a:srgbClr val="4464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144" y="7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4C_41686D0F.xml><?xml version="1.0" encoding="utf-8"?>
<p188:cmLst xmlns:a="http://schemas.openxmlformats.org/drawingml/2006/main" xmlns:r="http://schemas.openxmlformats.org/officeDocument/2006/relationships" xmlns:p188="http://schemas.microsoft.com/office/powerpoint/2018/8/main">
  <p188:cm id="{52AFADF5-EEF8-484F-938A-F2E9B6D609A0}" authorId="{8FA39AF9-1BDE-CD6D-6404-D5463B883E6D}" created="2023-12-13T17:25:05.106">
    <pc:sldMkLst xmlns:pc="http://schemas.microsoft.com/office/powerpoint/2013/main/command">
      <pc:docMk/>
      <pc:sldMk cId="1097362703" sldId="332"/>
    </pc:sldMkLst>
    <p188:txBody>
      <a:bodyPr/>
      <a:lstStyle/>
      <a:p>
        <a:r>
          <a:rPr lang="en-US"/>
          <a:t>Itt egyértelműbben le kellene írni, hogy miért akarjuk ezt csinálni, mire jó ez. ehhez érdemes lenne az egész elóadást távolabbról indítani (kritikus rendszerekben meseterséges intelligencia használata, önvezető autók), hogy egyértelmű legyen, a kritikus rendszerekben megszokott teszteléshez hasonlót szeretnénk csinálni</a:t>
        </a:r>
      </a:p>
    </p188:txBody>
  </p188:cm>
  <p188:cm id="{51BAEBD7-90C6-4763-8041-8827CF22A2EC}" authorId="{8FA39AF9-1BDE-CD6D-6404-D5463B883E6D}" created="2023-12-13T17:25:32.498">
    <pc:sldMkLst xmlns:pc="http://schemas.microsoft.com/office/powerpoint/2013/main/command">
      <pc:docMk/>
      <pc:sldMk cId="1097362703" sldId="332"/>
    </pc:sldMkLst>
    <p188:txBody>
      <a:bodyPr/>
      <a:lstStyle/>
      <a:p>
        <a:r>
          <a:rPr lang="en-US"/>
          <a:t>Ide is kellene hivatkozás az ábrához. de még jobb lenne, ha egy saját ábrát rajzolsz, amin csak az van rajta, amit tényleg csináltál</a:t>
        </a:r>
      </a:p>
    </p188:txBody>
  </p188:cm>
</p188:cmLst>
</file>

<file path=ppt/comments/modernComment_14D_C416DD43.xml><?xml version="1.0" encoding="utf-8"?>
<p188:cmLst xmlns:a="http://schemas.openxmlformats.org/drawingml/2006/main" xmlns:r="http://schemas.openxmlformats.org/officeDocument/2006/relationships" xmlns:p188="http://schemas.microsoft.com/office/powerpoint/2018/8/main">
  <p188:cm id="{A6388C16-78DF-470E-A9AD-CD650D041493}" authorId="{8FA39AF9-1BDE-CD6D-6404-D5463B883E6D}" created="2023-12-13T15:52:05.467">
    <pc:sldMkLst xmlns:pc="http://schemas.microsoft.com/office/powerpoint/2013/main/command">
      <pc:docMk/>
      <pc:sldMk cId="3289832771" sldId="333"/>
    </pc:sldMkLst>
    <p188:txBody>
      <a:bodyPr/>
      <a:lstStyle/>
      <a:p>
        <a:r>
          <a:rPr lang="en-US"/>
          <a:t>A VGG16 leírása szerintem elég, ha csak a "Cél" dia után szerepel, ahol már tudjuk, hogy miért akarunk VGG16-ot használni és mire.</a:t>
        </a:r>
      </a:p>
    </p188:txBody>
  </p188:cm>
</p188:cmLst>
</file>

<file path=ppt/comments/modernComment_150_9C8CAD04.xml><?xml version="1.0" encoding="utf-8"?>
<p188:cmLst xmlns:a="http://schemas.openxmlformats.org/drawingml/2006/main" xmlns:r="http://schemas.openxmlformats.org/officeDocument/2006/relationships" xmlns:p188="http://schemas.microsoft.com/office/powerpoint/2018/8/main">
  <p188:cm id="{29F2B57F-DCAA-4BDE-BCCE-6E6772500D79}" authorId="{8FA39AF9-1BDE-CD6D-6404-D5463B883E6D}" created="2023-12-13T17:25:51.748">
    <pc:sldMkLst xmlns:pc="http://schemas.microsoft.com/office/powerpoint/2013/main/command">
      <pc:docMk/>
      <pc:sldMk cId="2626465028" sldId="336"/>
    </pc:sldMkLst>
    <p188:txBody>
      <a:bodyPr/>
      <a:lstStyle/>
      <a:p>
        <a:r>
          <a:rPr lang="en-US"/>
          <a:t>Erre szerintem csak később, a kiértékelésnél kellene beszélni (ha egyáltalán)</a:t>
        </a:r>
      </a:p>
    </p188:txBody>
  </p188:cm>
</p188:cmLst>
</file>

<file path=ppt/comments/modernComment_151_49157986.xml><?xml version="1.0" encoding="utf-8"?>
<p188:cmLst xmlns:a="http://schemas.openxmlformats.org/drawingml/2006/main" xmlns:r="http://schemas.openxmlformats.org/officeDocument/2006/relationships" xmlns:p188="http://schemas.microsoft.com/office/powerpoint/2018/8/main">
  <p188:cm id="{E2BDB939-B5FC-4210-BDF7-D38DD06A3AE3}" authorId="{8FA39AF9-1BDE-CD6D-6404-D5463B883E6D}" created="2023-12-13T17:26:42.063">
    <pc:sldMkLst xmlns:pc="http://schemas.microsoft.com/office/powerpoint/2013/main/command">
      <pc:docMk/>
      <pc:sldMk cId="1226144134" sldId="337"/>
    </pc:sldMkLst>
    <p188:txBody>
      <a:bodyPr/>
      <a:lstStyle/>
      <a:p>
        <a:r>
          <a:rPr lang="en-US"/>
          <a:t>Itt semmit sem fog érteni a közönség, mert nem mondtad el, hogy mi az a feature mátrix és a dimenzió redukció. Ez annyira nem is fontos, elég, ha az áttekintő ábrádnál (előző dia) beszélsz róla. a képrenyőkép szerintem egyáltalán nem tesz hozzá, nem kell</a:t>
        </a:r>
      </a:p>
    </p188:txBody>
  </p188:cm>
</p188:cmLst>
</file>

<file path=ppt/comments/modernComment_153_F995BE4B.xml><?xml version="1.0" encoding="utf-8"?>
<p188:cmLst xmlns:a="http://schemas.openxmlformats.org/drawingml/2006/main" xmlns:r="http://schemas.openxmlformats.org/officeDocument/2006/relationships" xmlns:p188="http://schemas.microsoft.com/office/powerpoint/2018/8/main">
  <p188:cm id="{5C996878-1211-4470-B77E-F207FD381131}" authorId="{8FA39AF9-1BDE-CD6D-6404-D5463B883E6D}" created="2023-12-13T17:27:02.814">
    <pc:sldMkLst xmlns:pc="http://schemas.microsoft.com/office/powerpoint/2013/main/command">
      <pc:docMk/>
      <pc:sldMk cId="4187340363" sldId="339"/>
    </pc:sldMkLst>
    <p188:txBody>
      <a:bodyPr/>
      <a:lstStyle/>
      <a:p>
        <a:r>
          <a:rPr lang="en-US"/>
          <a:t>Ezek jó plotok, de egy dedikált kiértékelés diára kellene őket rakni</a:t>
        </a:r>
      </a:p>
    </p188:txBody>
  </p188:cm>
</p188:cmLst>
</file>

<file path=ppt/comments/modernComment_154_5C42C5EB.xml><?xml version="1.0" encoding="utf-8"?>
<p188:cmLst xmlns:a="http://schemas.openxmlformats.org/drawingml/2006/main" xmlns:r="http://schemas.openxmlformats.org/officeDocument/2006/relationships" xmlns:p188="http://schemas.microsoft.com/office/powerpoint/2018/8/main">
  <p188:cm id="{E204141F-942B-42B0-AC69-DB46F2D648AD}" authorId="{8FA39AF9-1BDE-CD6D-6404-D5463B883E6D}" created="2023-12-13T17:27:32.862">
    <pc:sldMkLst xmlns:pc="http://schemas.microsoft.com/office/powerpoint/2013/main/command">
      <pc:docMk/>
      <pc:sldMk cId="1547879915" sldId="340"/>
    </pc:sldMkLst>
    <p188:txBody>
      <a:bodyPr/>
      <a:lstStyle/>
      <a:p>
        <a:r>
          <a:rPr lang="en-US"/>
          <a:t>Itt el kellene mondani, hogy ezeknek mi köze lehet pl. az önvezető autó látórendszerekhez, igazából ez az a dataset, amivel foglalkozni szeretnénk</a:t>
        </a:r>
      </a:p>
    </p188:txBody>
  </p188:cm>
</p188:cmLst>
</file>

<file path=ppt/comments/modernComment_156_6C7AC070.xml><?xml version="1.0" encoding="utf-8"?>
<p188:cmLst xmlns:a="http://schemas.openxmlformats.org/drawingml/2006/main" xmlns:r="http://schemas.openxmlformats.org/officeDocument/2006/relationships" xmlns:p188="http://schemas.microsoft.com/office/powerpoint/2018/8/main">
  <p188:cm id="{A60DE287-F3D4-4ACB-92C5-AE49EAEABDC8}" authorId="{8FA39AF9-1BDE-CD6D-6404-D5463B883E6D}" created="2023-12-13T17:27:53.878">
    <pc:sldMkLst xmlns:pc="http://schemas.microsoft.com/office/powerpoint/2013/main/command">
      <pc:docMk/>
      <pc:sldMk cId="1819983984" sldId="342"/>
    </pc:sldMkLst>
    <p188:txBody>
      <a:bodyPr/>
      <a:lstStyle/>
      <a:p>
        <a:r>
          <a:rPr lang="en-US"/>
          <a:t>Nem értem, itt miért ez a kérdés?</a:t>
        </a:r>
      </a:p>
    </p188:txBody>
  </p188:cm>
</p188:cmLst>
</file>

<file path=ppt/comments/modernComment_158_6E8D42AE.xml><?xml version="1.0" encoding="utf-8"?>
<p188:cmLst xmlns:a="http://schemas.openxmlformats.org/drawingml/2006/main" xmlns:r="http://schemas.openxmlformats.org/officeDocument/2006/relationships" xmlns:p188="http://schemas.microsoft.com/office/powerpoint/2018/8/main">
  <p188:cm id="{BA9081F2-3E6B-44AC-9E9E-FFED5D91F68D}" authorId="{8FA39AF9-1BDE-CD6D-6404-D5463B883E6D}" created="2023-12-13T17:28:21.863">
    <pc:sldMkLst xmlns:pc="http://schemas.microsoft.com/office/powerpoint/2013/main/command">
      <pc:docMk/>
      <pc:sldMk cId="1854751406" sldId="344"/>
    </pc:sldMkLst>
    <p188:txBody>
      <a:bodyPr/>
      <a:lstStyle/>
      <a:p>
        <a:r>
          <a:rPr lang="en-US"/>
          <a:t>Kimaradt az összefoglalás dia, hogy tulajdonképp mit is csináltál</a:t>
        </a:r>
      </a:p>
    </p188:txBody>
  </p188:cm>
</p188:cmLst>
</file>

<file path=ppt/comments/modernComment_162_4E045273.xml><?xml version="1.0" encoding="utf-8"?>
<p188:cmLst xmlns:a="http://schemas.openxmlformats.org/drawingml/2006/main" xmlns:r="http://schemas.openxmlformats.org/officeDocument/2006/relationships" xmlns:p188="http://schemas.microsoft.com/office/powerpoint/2018/8/main">
  <p188:cm id="{5598C065-DBCC-4BF5-AB9C-8D7E60119107}" authorId="{8FA39AF9-1BDE-CD6D-6404-D5463B883E6D}" created="2023-12-13T17:28:21.863">
    <pc:sldMkLst xmlns:pc="http://schemas.microsoft.com/office/powerpoint/2013/main/command">
      <pc:docMk/>
      <pc:sldMk cId="1854751406" sldId="344"/>
    </pc:sldMkLst>
    <p188:txBody>
      <a:bodyPr/>
      <a:lstStyle/>
      <a:p>
        <a:r>
          <a:rPr lang="en-US"/>
          <a:t>Kimaradt az összefoglalás dia, hogy tulajdonképp mit is csináltál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B83783-5DCD-4AF3-8240-3A025A9A52FD}"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A45F1-7FE6-4F4B-AE1D-BF73A7FF3540}" type="slidenum">
              <a:rPr lang="en-US" smtClean="0"/>
              <a:t>‹#›</a:t>
            </a:fld>
            <a:endParaRPr lang="en-US"/>
          </a:p>
        </p:txBody>
      </p:sp>
    </p:spTree>
    <p:extLst>
      <p:ext uri="{BB962C8B-B14F-4D97-AF65-F5344CB8AC3E}">
        <p14:creationId xmlns:p14="http://schemas.microsoft.com/office/powerpoint/2010/main" val="74700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err="1">
                <a:cs typeface="Calibri"/>
              </a:rPr>
              <a:t>Mély</a:t>
            </a:r>
            <a:r>
              <a:rPr lang="en-US">
                <a:cs typeface="Calibri"/>
              </a:rPr>
              <a:t> </a:t>
            </a:r>
            <a:r>
              <a:rPr lang="en-US" err="1">
                <a:cs typeface="Calibri"/>
              </a:rPr>
              <a:t>neurális</a:t>
            </a:r>
            <a:r>
              <a:rPr lang="en-US">
                <a:cs typeface="Calibri"/>
              </a:rPr>
              <a:t> </a:t>
            </a:r>
            <a:r>
              <a:rPr lang="en-US" err="1">
                <a:cs typeface="Calibri"/>
              </a:rPr>
              <a:t>hálónál</a:t>
            </a:r>
            <a:r>
              <a:rPr lang="en-US">
                <a:cs typeface="Calibri"/>
              </a:rPr>
              <a:t>, </a:t>
            </a:r>
            <a:r>
              <a:rPr lang="en-US" err="1">
                <a:cs typeface="Calibri"/>
              </a:rPr>
              <a:t>nem</a:t>
            </a:r>
            <a:r>
              <a:rPr lang="en-US">
                <a:cs typeface="Calibri"/>
              </a:rPr>
              <a:t> </a:t>
            </a:r>
            <a:r>
              <a:rPr lang="en-US" err="1">
                <a:cs typeface="Calibri"/>
              </a:rPr>
              <a:t>ismerjük</a:t>
            </a:r>
            <a:r>
              <a:rPr lang="en-US">
                <a:cs typeface="Calibri"/>
              </a:rPr>
              <a:t> a </a:t>
            </a:r>
            <a:r>
              <a:rPr lang="en-US" err="1">
                <a:cs typeface="Calibri"/>
              </a:rPr>
              <a:t>belső</a:t>
            </a:r>
            <a:r>
              <a:rPr lang="en-US">
                <a:cs typeface="Calibri"/>
              </a:rPr>
              <a:t> </a:t>
            </a:r>
            <a:r>
              <a:rPr lang="en-US" err="1">
                <a:cs typeface="Calibri"/>
              </a:rPr>
              <a:t>szerkezetet</a:t>
            </a:r>
          </a:p>
        </p:txBody>
      </p:sp>
      <p:sp>
        <p:nvSpPr>
          <p:cNvPr id="4" name="Dia számának helye 3"/>
          <p:cNvSpPr>
            <a:spLocks noGrp="1"/>
          </p:cNvSpPr>
          <p:nvPr>
            <p:ph type="sldNum" sz="quarter" idx="5"/>
          </p:nvPr>
        </p:nvSpPr>
        <p:spPr/>
        <p:txBody>
          <a:bodyPr/>
          <a:lstStyle/>
          <a:p>
            <a:fld id="{985A45F1-7FE6-4F4B-AE1D-BF73A7FF3540}" type="slidenum">
              <a:rPr lang="en-US" smtClean="0"/>
              <a:t>4</a:t>
            </a:fld>
            <a:endParaRPr lang="en-US"/>
          </a:p>
        </p:txBody>
      </p:sp>
    </p:spTree>
    <p:extLst>
      <p:ext uri="{BB962C8B-B14F-4D97-AF65-F5344CB8AC3E}">
        <p14:creationId xmlns:p14="http://schemas.microsoft.com/office/powerpoint/2010/main" val="4061374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err="1">
                <a:cs typeface="Calibri"/>
              </a:rPr>
              <a:t>Neuronháló</a:t>
            </a:r>
            <a:r>
              <a:rPr lang="en-US">
                <a:cs typeface="Calibri"/>
              </a:rPr>
              <a:t>: </a:t>
            </a:r>
            <a:r>
              <a:rPr lang="en-US" err="1">
                <a:cs typeface="Calibri"/>
              </a:rPr>
              <a:t>bemenet</a:t>
            </a:r>
            <a:r>
              <a:rPr lang="en-US">
                <a:cs typeface="Calibri"/>
              </a:rPr>
              <a:t> / </a:t>
            </a:r>
            <a:r>
              <a:rPr lang="en-US" err="1">
                <a:cs typeface="Calibri"/>
              </a:rPr>
              <a:t>kimenet</a:t>
            </a:r>
            <a:br>
              <a:rPr lang="en-US">
                <a:cs typeface="+mn-lt"/>
              </a:rPr>
            </a:br>
            <a:endParaRPr lang="en-US">
              <a:cs typeface="Calibri"/>
            </a:endParaRPr>
          </a:p>
        </p:txBody>
      </p:sp>
      <p:sp>
        <p:nvSpPr>
          <p:cNvPr id="4" name="Dia számának helye 3"/>
          <p:cNvSpPr>
            <a:spLocks noGrp="1"/>
          </p:cNvSpPr>
          <p:nvPr>
            <p:ph type="sldNum" sz="quarter" idx="5"/>
          </p:nvPr>
        </p:nvSpPr>
        <p:spPr/>
        <p:txBody>
          <a:bodyPr/>
          <a:lstStyle/>
          <a:p>
            <a:fld id="{985A45F1-7FE6-4F4B-AE1D-BF73A7FF3540}" type="slidenum">
              <a:rPr lang="en-US" smtClean="0"/>
              <a:t>5</a:t>
            </a:fld>
            <a:endParaRPr lang="en-US"/>
          </a:p>
        </p:txBody>
      </p:sp>
    </p:spTree>
    <p:extLst>
      <p:ext uri="{BB962C8B-B14F-4D97-AF65-F5344CB8AC3E}">
        <p14:creationId xmlns:p14="http://schemas.microsoft.com/office/powerpoint/2010/main" val="159446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err="1">
                <a:ea typeface="Calibri"/>
                <a:cs typeface="Calibri"/>
              </a:rPr>
              <a:t>Arhitectúra</a:t>
            </a:r>
          </a:p>
        </p:txBody>
      </p:sp>
      <p:sp>
        <p:nvSpPr>
          <p:cNvPr id="4" name="Dia számának helye 3"/>
          <p:cNvSpPr>
            <a:spLocks noGrp="1"/>
          </p:cNvSpPr>
          <p:nvPr>
            <p:ph type="sldNum" sz="quarter" idx="5"/>
          </p:nvPr>
        </p:nvSpPr>
        <p:spPr/>
        <p:txBody>
          <a:bodyPr/>
          <a:lstStyle/>
          <a:p>
            <a:fld id="{985A45F1-7FE6-4F4B-AE1D-BF73A7FF3540}" type="slidenum">
              <a:rPr lang="en-US" smtClean="0"/>
              <a:t>6</a:t>
            </a:fld>
            <a:endParaRPr lang="en-US"/>
          </a:p>
        </p:txBody>
      </p:sp>
    </p:spTree>
    <p:extLst>
      <p:ext uri="{BB962C8B-B14F-4D97-AF65-F5344CB8AC3E}">
        <p14:creationId xmlns:p14="http://schemas.microsoft.com/office/powerpoint/2010/main" val="1245229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err="1">
                <a:ea typeface="Calibri"/>
                <a:cs typeface="Calibri"/>
              </a:rPr>
              <a:t>Arhitectúra</a:t>
            </a:r>
          </a:p>
        </p:txBody>
      </p:sp>
      <p:sp>
        <p:nvSpPr>
          <p:cNvPr id="4" name="Dia számának helye 3"/>
          <p:cNvSpPr>
            <a:spLocks noGrp="1"/>
          </p:cNvSpPr>
          <p:nvPr>
            <p:ph type="sldNum" sz="quarter" idx="5"/>
          </p:nvPr>
        </p:nvSpPr>
        <p:spPr/>
        <p:txBody>
          <a:bodyPr/>
          <a:lstStyle/>
          <a:p>
            <a:fld id="{985A45F1-7FE6-4F4B-AE1D-BF73A7FF3540}" type="slidenum">
              <a:rPr lang="en-US" smtClean="0"/>
              <a:t>8</a:t>
            </a:fld>
            <a:endParaRPr lang="en-US"/>
          </a:p>
        </p:txBody>
      </p:sp>
    </p:spTree>
    <p:extLst>
      <p:ext uri="{BB962C8B-B14F-4D97-AF65-F5344CB8AC3E}">
        <p14:creationId xmlns:p14="http://schemas.microsoft.com/office/powerpoint/2010/main" val="2382595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err="1"/>
              <a:t>Umap</a:t>
            </a:r>
            <a:r>
              <a:rPr lang="en-US"/>
              <a:t> </a:t>
            </a:r>
            <a:r>
              <a:rPr lang="en-US" err="1"/>
              <a:t>bonyolult</a:t>
            </a:r>
            <a:r>
              <a:rPr lang="en-US"/>
              <a:t> </a:t>
            </a:r>
            <a:r>
              <a:rPr lang="en-US" err="1"/>
              <a:t>matematikai</a:t>
            </a:r>
            <a:r>
              <a:rPr lang="en-US"/>
              <a:t> </a:t>
            </a:r>
            <a:r>
              <a:rPr lang="en-US" err="1"/>
              <a:t>számításokkal</a:t>
            </a:r>
            <a:r>
              <a:rPr lang="en-US"/>
              <a:t>:</a:t>
            </a:r>
            <a:br>
              <a:rPr lang="en-US"/>
            </a:br>
            <a:r>
              <a:rPr lang="en-US" err="1"/>
              <a:t>Hasonló</a:t>
            </a:r>
            <a:r>
              <a:rPr lang="en-US"/>
              <a:t> </a:t>
            </a:r>
            <a:r>
              <a:rPr lang="en-US" err="1"/>
              <a:t>vektorok</a:t>
            </a:r>
            <a:r>
              <a:rPr lang="en-US"/>
              <a:t> </a:t>
            </a:r>
            <a:r>
              <a:rPr lang="en-US" err="1"/>
              <a:t>közel</a:t>
            </a:r>
            <a:r>
              <a:rPr lang="en-US"/>
              <a:t>, </a:t>
            </a:r>
            <a:r>
              <a:rPr lang="en-US" err="1"/>
              <a:t>különbözőek</a:t>
            </a:r>
            <a:r>
              <a:rPr lang="en-US"/>
              <a:t> </a:t>
            </a:r>
            <a:r>
              <a:rPr lang="en-US" err="1"/>
              <a:t>messze</a:t>
            </a:r>
            <a:endParaRPr lang="hu-HU" err="1"/>
          </a:p>
        </p:txBody>
      </p:sp>
      <p:sp>
        <p:nvSpPr>
          <p:cNvPr id="4" name="Dia számának helye 3"/>
          <p:cNvSpPr>
            <a:spLocks noGrp="1"/>
          </p:cNvSpPr>
          <p:nvPr>
            <p:ph type="sldNum" sz="quarter" idx="5"/>
          </p:nvPr>
        </p:nvSpPr>
        <p:spPr/>
        <p:txBody>
          <a:bodyPr/>
          <a:lstStyle/>
          <a:p>
            <a:fld id="{985A45F1-7FE6-4F4B-AE1D-BF73A7FF3540}" type="slidenum">
              <a:rPr lang="en-US" smtClean="0"/>
              <a:t>21</a:t>
            </a:fld>
            <a:endParaRPr lang="en-US"/>
          </a:p>
        </p:txBody>
      </p:sp>
    </p:spTree>
    <p:extLst>
      <p:ext uri="{BB962C8B-B14F-4D97-AF65-F5344CB8AC3E}">
        <p14:creationId xmlns:p14="http://schemas.microsoft.com/office/powerpoint/2010/main" val="199267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en-US">
              <a:ea typeface="Calibri"/>
              <a:cs typeface="Calibri"/>
            </a:endParaRPr>
          </a:p>
        </p:txBody>
      </p:sp>
      <p:sp>
        <p:nvSpPr>
          <p:cNvPr id="4" name="Dia számának helye 3"/>
          <p:cNvSpPr>
            <a:spLocks noGrp="1"/>
          </p:cNvSpPr>
          <p:nvPr>
            <p:ph type="sldNum" sz="quarter" idx="5"/>
          </p:nvPr>
        </p:nvSpPr>
        <p:spPr/>
        <p:txBody>
          <a:bodyPr/>
          <a:lstStyle/>
          <a:p>
            <a:fld id="{985A45F1-7FE6-4F4B-AE1D-BF73A7FF3540}" type="slidenum">
              <a:rPr lang="en-US" smtClean="0"/>
              <a:t>22</a:t>
            </a:fld>
            <a:endParaRPr lang="en-US"/>
          </a:p>
        </p:txBody>
      </p:sp>
    </p:spTree>
    <p:extLst>
      <p:ext uri="{BB962C8B-B14F-4D97-AF65-F5344CB8AC3E}">
        <p14:creationId xmlns:p14="http://schemas.microsoft.com/office/powerpoint/2010/main" val="3063186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err="1">
                <a:ea typeface="Calibri"/>
                <a:cs typeface="Calibri"/>
              </a:rPr>
              <a:t>X,y</a:t>
            </a:r>
            <a:r>
              <a:rPr lang="en-US">
                <a:ea typeface="Calibri"/>
                <a:cs typeface="Calibri"/>
              </a:rPr>
              <a:t> </a:t>
            </a:r>
            <a:r>
              <a:rPr lang="en-US" err="1">
                <a:ea typeface="Calibri"/>
                <a:cs typeface="Calibri"/>
              </a:rPr>
              <a:t>tengely</a:t>
            </a:r>
            <a:r>
              <a:rPr lang="en-US">
                <a:ea typeface="Calibri"/>
                <a:cs typeface="Calibri"/>
              </a:rPr>
              <a:t> </a:t>
            </a:r>
            <a:r>
              <a:rPr lang="en-US" err="1">
                <a:ea typeface="Calibri"/>
                <a:cs typeface="Calibri"/>
              </a:rPr>
              <a:t>lényegtelen</a:t>
            </a:r>
            <a:r>
              <a:rPr lang="en-US">
                <a:ea typeface="Calibri"/>
                <a:cs typeface="Calibri"/>
              </a:rPr>
              <a:t>, </a:t>
            </a:r>
            <a:r>
              <a:rPr lang="en-US" err="1">
                <a:ea typeface="Calibri"/>
                <a:cs typeface="Calibri"/>
              </a:rPr>
              <a:t>nem</a:t>
            </a:r>
            <a:r>
              <a:rPr lang="en-US">
                <a:ea typeface="Calibri"/>
                <a:cs typeface="Calibri"/>
              </a:rPr>
              <a:t> </a:t>
            </a:r>
            <a:r>
              <a:rPr lang="en-US" err="1">
                <a:ea typeface="Calibri"/>
                <a:cs typeface="Calibri"/>
              </a:rPr>
              <a:t>informatív</a:t>
            </a:r>
            <a:br>
              <a:rPr lang="en-US">
                <a:ea typeface="Calibri"/>
                <a:cs typeface="+mn-lt"/>
              </a:rPr>
            </a:br>
            <a:r>
              <a:rPr lang="en-US" err="1">
                <a:ea typeface="Calibri"/>
                <a:cs typeface="Calibri"/>
              </a:rPr>
              <a:t>max,avg</a:t>
            </a:r>
            <a:r>
              <a:rPr lang="en-US">
                <a:ea typeface="Calibri"/>
                <a:cs typeface="Calibri"/>
              </a:rPr>
              <a:t> pooling </a:t>
            </a:r>
            <a:r>
              <a:rPr lang="en-US" err="1">
                <a:ea typeface="Calibri"/>
                <a:cs typeface="Calibri"/>
              </a:rPr>
              <a:t>két</a:t>
            </a:r>
            <a:r>
              <a:rPr lang="en-US">
                <a:ea typeface="Calibri"/>
                <a:cs typeface="Calibri"/>
              </a:rPr>
              <a:t> </a:t>
            </a:r>
            <a:r>
              <a:rPr lang="en-US" err="1">
                <a:ea typeface="Calibri"/>
                <a:cs typeface="Calibri"/>
              </a:rPr>
              <a:t>különböző</a:t>
            </a:r>
            <a:r>
              <a:rPr lang="en-US">
                <a:ea typeface="Calibri"/>
                <a:cs typeface="Calibri"/>
              </a:rPr>
              <a:t> feature vector </a:t>
            </a:r>
            <a:r>
              <a:rPr lang="en-US" err="1">
                <a:ea typeface="Calibri"/>
                <a:cs typeface="Calibri"/>
              </a:rPr>
              <a:t>kinyerési</a:t>
            </a:r>
            <a:r>
              <a:rPr lang="en-US">
                <a:ea typeface="Calibri"/>
                <a:cs typeface="Calibri"/>
              </a:rPr>
              <a:t> </a:t>
            </a:r>
            <a:r>
              <a:rPr lang="en-US" err="1">
                <a:ea typeface="Calibri"/>
                <a:cs typeface="Calibri"/>
              </a:rPr>
              <a:t>metódus</a:t>
            </a:r>
          </a:p>
        </p:txBody>
      </p:sp>
      <p:sp>
        <p:nvSpPr>
          <p:cNvPr id="4" name="Dia számának helye 3"/>
          <p:cNvSpPr>
            <a:spLocks noGrp="1"/>
          </p:cNvSpPr>
          <p:nvPr>
            <p:ph type="sldNum" sz="quarter" idx="5"/>
          </p:nvPr>
        </p:nvSpPr>
        <p:spPr/>
        <p:txBody>
          <a:bodyPr/>
          <a:lstStyle/>
          <a:p>
            <a:fld id="{985A45F1-7FE6-4F4B-AE1D-BF73A7FF3540}" type="slidenum">
              <a:rPr lang="en-US" smtClean="0"/>
              <a:t>23</a:t>
            </a:fld>
            <a:endParaRPr lang="en-US"/>
          </a:p>
        </p:txBody>
      </p:sp>
    </p:spTree>
    <p:extLst>
      <p:ext uri="{BB962C8B-B14F-4D97-AF65-F5344CB8AC3E}">
        <p14:creationId xmlns:p14="http://schemas.microsoft.com/office/powerpoint/2010/main" val="2826002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a:ea typeface="Calibri"/>
                <a:cs typeface="+mn-lt"/>
              </a:rPr>
              <a:t>Pl </a:t>
            </a:r>
            <a:r>
              <a:rPr lang="en-US" err="1">
                <a:ea typeface="Calibri"/>
                <a:cs typeface="+mn-lt"/>
              </a:rPr>
              <a:t>Egymás</a:t>
            </a:r>
            <a:r>
              <a:rPr lang="en-US">
                <a:ea typeface="Calibri"/>
                <a:cs typeface="+mn-lt"/>
              </a:rPr>
              <a:t> </a:t>
            </a:r>
            <a:r>
              <a:rPr lang="en-US" err="1">
                <a:ea typeface="Calibri"/>
                <a:cs typeface="+mn-lt"/>
              </a:rPr>
              <a:t>mögötti</a:t>
            </a:r>
            <a:r>
              <a:rPr lang="en-US">
                <a:ea typeface="Calibri"/>
                <a:cs typeface="+mn-lt"/>
              </a:rPr>
              <a:t> </a:t>
            </a:r>
            <a:r>
              <a:rPr lang="en-US" err="1">
                <a:ea typeface="Calibri"/>
                <a:cs typeface="+mn-lt"/>
              </a:rPr>
              <a:t>objektumokat</a:t>
            </a:r>
            <a:r>
              <a:rPr lang="en-US">
                <a:ea typeface="Calibri"/>
                <a:cs typeface="+mn-lt"/>
              </a:rPr>
              <a:t> </a:t>
            </a:r>
            <a:r>
              <a:rPr lang="en-US" err="1">
                <a:ea typeface="Calibri"/>
                <a:cs typeface="+mn-lt"/>
              </a:rPr>
              <a:t>nem</a:t>
            </a:r>
            <a:r>
              <a:rPr lang="en-US">
                <a:ea typeface="Calibri"/>
                <a:cs typeface="+mn-lt"/>
              </a:rPr>
              <a:t> </a:t>
            </a:r>
            <a:r>
              <a:rPr lang="en-US" err="1">
                <a:ea typeface="Calibri"/>
                <a:cs typeface="+mn-lt"/>
              </a:rPr>
              <a:t>jól</a:t>
            </a:r>
            <a:r>
              <a:rPr lang="en-US">
                <a:ea typeface="Calibri"/>
                <a:cs typeface="+mn-lt"/>
              </a:rPr>
              <a:t> </a:t>
            </a:r>
            <a:r>
              <a:rPr lang="en-US" err="1">
                <a:ea typeface="Calibri"/>
                <a:cs typeface="+mn-lt"/>
              </a:rPr>
              <a:t>ismeri</a:t>
            </a:r>
            <a:r>
              <a:rPr lang="en-US">
                <a:ea typeface="Calibri"/>
                <a:cs typeface="+mn-lt"/>
              </a:rPr>
              <a:t> </a:t>
            </a:r>
            <a:r>
              <a:rPr lang="en-US" err="1">
                <a:ea typeface="Calibri"/>
                <a:cs typeface="+mn-lt"/>
              </a:rPr>
              <a:t>fel</a:t>
            </a:r>
            <a:r>
              <a:rPr lang="en-US">
                <a:ea typeface="Calibri"/>
                <a:cs typeface="+mn-lt"/>
              </a:rPr>
              <a:t> </a:t>
            </a:r>
            <a:br>
              <a:rPr lang="en-US">
                <a:ea typeface="Calibri"/>
                <a:cs typeface="+mn-lt"/>
              </a:rPr>
            </a:br>
            <a:r>
              <a:rPr lang="en-US" err="1">
                <a:ea typeface="Calibri"/>
                <a:cs typeface="+mn-lt"/>
              </a:rPr>
              <a:t>Vagy</a:t>
            </a:r>
            <a:r>
              <a:rPr lang="en-US">
                <a:ea typeface="Calibri"/>
                <a:cs typeface="+mn-lt"/>
              </a:rPr>
              <a:t> </a:t>
            </a:r>
            <a:r>
              <a:rPr lang="en-US" err="1">
                <a:ea typeface="Calibri"/>
                <a:cs typeface="+mn-lt"/>
              </a:rPr>
              <a:t>Objektumokat</a:t>
            </a:r>
            <a:r>
              <a:rPr lang="en-US">
                <a:ea typeface="Calibri"/>
                <a:cs typeface="+mn-lt"/>
              </a:rPr>
              <a:t> </a:t>
            </a:r>
            <a:r>
              <a:rPr lang="en-US" err="1">
                <a:ea typeface="Calibri"/>
                <a:cs typeface="+mn-lt"/>
              </a:rPr>
              <a:t>összekeveri</a:t>
            </a:r>
            <a:r>
              <a:rPr lang="en-US">
                <a:ea typeface="Calibri"/>
                <a:cs typeface="+mn-lt"/>
              </a:rPr>
              <a:t>: </a:t>
            </a:r>
            <a:r>
              <a:rPr lang="en-US" err="1">
                <a:ea typeface="Calibri"/>
                <a:cs typeface="+mn-lt"/>
              </a:rPr>
              <a:t>nem</a:t>
            </a:r>
            <a:r>
              <a:rPr lang="en-US">
                <a:ea typeface="Calibri"/>
                <a:cs typeface="+mn-lt"/>
              </a:rPr>
              <a:t> </a:t>
            </a:r>
            <a:r>
              <a:rPr lang="en-US" err="1">
                <a:ea typeface="Calibri"/>
                <a:cs typeface="+mn-lt"/>
              </a:rPr>
              <a:t>mindegy</a:t>
            </a:r>
            <a:r>
              <a:rPr lang="en-US">
                <a:ea typeface="Calibri"/>
                <a:cs typeface="+mn-lt"/>
              </a:rPr>
              <a:t> </a:t>
            </a:r>
            <a:r>
              <a:rPr lang="en-US" err="1">
                <a:ea typeface="Calibri"/>
                <a:cs typeface="+mn-lt"/>
              </a:rPr>
              <a:t>hogy</a:t>
            </a:r>
            <a:r>
              <a:rPr lang="en-US">
                <a:ea typeface="Calibri"/>
                <a:cs typeface="+mn-lt"/>
              </a:rPr>
              <a:t> </a:t>
            </a:r>
            <a:r>
              <a:rPr lang="en-US" err="1">
                <a:ea typeface="Calibri"/>
                <a:cs typeface="+mn-lt"/>
              </a:rPr>
              <a:t>gyalogos</a:t>
            </a:r>
            <a:r>
              <a:rPr lang="en-US">
                <a:ea typeface="Calibri"/>
                <a:cs typeface="+mn-lt"/>
              </a:rPr>
              <a:t> </a:t>
            </a:r>
            <a:r>
              <a:rPr lang="en-US" err="1">
                <a:ea typeface="Calibri"/>
                <a:cs typeface="+mn-lt"/>
              </a:rPr>
              <a:t>vagy</a:t>
            </a:r>
            <a:r>
              <a:rPr lang="en-US">
                <a:ea typeface="Calibri"/>
                <a:cs typeface="+mn-lt"/>
              </a:rPr>
              <a:t> </a:t>
            </a:r>
            <a:r>
              <a:rPr lang="en-US" err="1">
                <a:ea typeface="Calibri"/>
                <a:cs typeface="+mn-lt"/>
              </a:rPr>
              <a:t>jármű</a:t>
            </a:r>
            <a:r>
              <a:rPr lang="en-US">
                <a:ea typeface="Calibri"/>
                <a:cs typeface="+mn-lt"/>
              </a:rPr>
              <a:t>/ </a:t>
            </a:r>
            <a:r>
              <a:rPr lang="en-US" err="1">
                <a:ea typeface="Calibri"/>
                <a:cs typeface="+mn-lt"/>
              </a:rPr>
              <a:t>autósáv</a:t>
            </a:r>
            <a:r>
              <a:rPr lang="en-US">
                <a:ea typeface="Calibri"/>
                <a:cs typeface="+mn-lt"/>
              </a:rPr>
              <a:t> </a:t>
            </a:r>
            <a:r>
              <a:rPr lang="en-US" err="1">
                <a:ea typeface="Calibri"/>
                <a:cs typeface="+mn-lt"/>
              </a:rPr>
              <a:t>vagy</a:t>
            </a:r>
            <a:r>
              <a:rPr lang="en-US">
                <a:ea typeface="Calibri"/>
                <a:cs typeface="+mn-lt"/>
              </a:rPr>
              <a:t> </a:t>
            </a:r>
            <a:r>
              <a:rPr lang="en-US" err="1">
                <a:ea typeface="Calibri"/>
                <a:cs typeface="+mn-lt"/>
              </a:rPr>
              <a:t>biciklisáv</a:t>
            </a:r>
            <a:endParaRPr lang="en-US">
              <a:ea typeface="Calibri"/>
              <a:cs typeface="+mn-lt"/>
            </a:endParaRPr>
          </a:p>
        </p:txBody>
      </p:sp>
      <p:sp>
        <p:nvSpPr>
          <p:cNvPr id="4" name="Dia számának helye 3"/>
          <p:cNvSpPr>
            <a:spLocks noGrp="1"/>
          </p:cNvSpPr>
          <p:nvPr>
            <p:ph type="sldNum" sz="quarter" idx="5"/>
          </p:nvPr>
        </p:nvSpPr>
        <p:spPr/>
        <p:txBody>
          <a:bodyPr/>
          <a:lstStyle/>
          <a:p>
            <a:fld id="{985A45F1-7FE6-4F4B-AE1D-BF73A7FF3540}" type="slidenum">
              <a:rPr lang="en-US" smtClean="0"/>
              <a:t>24</a:t>
            </a:fld>
            <a:endParaRPr lang="en-US"/>
          </a:p>
        </p:txBody>
      </p:sp>
    </p:spTree>
    <p:extLst>
      <p:ext uri="{BB962C8B-B14F-4D97-AF65-F5344CB8AC3E}">
        <p14:creationId xmlns:p14="http://schemas.microsoft.com/office/powerpoint/2010/main" val="321713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err="1">
                <a:ea typeface="Calibri"/>
                <a:cs typeface="Calibri"/>
              </a:rPr>
              <a:t>Két</a:t>
            </a:r>
            <a:r>
              <a:rPr lang="en-US">
                <a:ea typeface="Calibri"/>
                <a:cs typeface="Calibri"/>
              </a:rPr>
              <a:t> cluster </a:t>
            </a:r>
          </a:p>
        </p:txBody>
      </p:sp>
      <p:sp>
        <p:nvSpPr>
          <p:cNvPr id="4" name="Dia számának helye 3"/>
          <p:cNvSpPr>
            <a:spLocks noGrp="1"/>
          </p:cNvSpPr>
          <p:nvPr>
            <p:ph type="sldNum" sz="quarter" idx="5"/>
          </p:nvPr>
        </p:nvSpPr>
        <p:spPr/>
        <p:txBody>
          <a:bodyPr/>
          <a:lstStyle/>
          <a:p>
            <a:fld id="{985A45F1-7FE6-4F4B-AE1D-BF73A7FF3540}" type="slidenum">
              <a:rPr lang="en-US" smtClean="0"/>
              <a:t>25</a:t>
            </a:fld>
            <a:endParaRPr lang="en-US"/>
          </a:p>
        </p:txBody>
      </p:sp>
    </p:spTree>
    <p:extLst>
      <p:ext uri="{BB962C8B-B14F-4D97-AF65-F5344CB8AC3E}">
        <p14:creationId xmlns:p14="http://schemas.microsoft.com/office/powerpoint/2010/main" val="1179863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11674" y="1149532"/>
            <a:ext cx="10168652" cy="1034687"/>
          </a:xfrm>
        </p:spPr>
        <p:txBody>
          <a:bodyPr anchor="b">
            <a:noAutofit/>
          </a:bodyPr>
          <a:lstStyle>
            <a:lvl1pPr algn="l">
              <a:defRPr sz="5400" i="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1007347" y="2401599"/>
            <a:ext cx="7195359" cy="1655762"/>
          </a:xfrm>
        </p:spPr>
        <p:txBody>
          <a:bodyPr>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0179" y="5625246"/>
            <a:ext cx="2649608" cy="851486"/>
          </a:xfrm>
          <a:prstGeom prst="rect">
            <a:avLst/>
          </a:prstGeom>
        </p:spPr>
      </p:pic>
      <p:sp>
        <p:nvSpPr>
          <p:cNvPr id="15" name="Footer Placeholder 14"/>
          <p:cNvSpPr>
            <a:spLocks noGrp="1"/>
          </p:cNvSpPr>
          <p:nvPr>
            <p:ph type="ftr" sz="quarter" idx="10"/>
          </p:nvPr>
        </p:nvSpPr>
        <p:spPr>
          <a:xfrm>
            <a:off x="6909619" y="179947"/>
            <a:ext cx="4981650" cy="383463"/>
          </a:xfrm>
        </p:spPr>
        <p:txBody>
          <a:bodyPr/>
          <a:lstStyle>
            <a:lvl1pPr algn="r">
              <a:defRPr sz="1800"/>
            </a:lvl1pPr>
          </a:lstStyle>
          <a:p>
            <a:r>
              <a:rPr lang="en-US"/>
              <a:t>Overview of the research group</a:t>
            </a:r>
          </a:p>
        </p:txBody>
      </p:sp>
      <p:pic>
        <p:nvPicPr>
          <p:cNvPr id="6" name="Picture 5">
            <a:extLst>
              <a:ext uri="{FF2B5EF4-FFF2-40B4-BE49-F238E27FC236}">
                <a16:creationId xmlns:a16="http://schemas.microsoft.com/office/drawing/2014/main" id="{9B84FC3B-156D-44B3-B492-10C897D6AF52}"/>
              </a:ext>
            </a:extLst>
          </p:cNvPr>
          <p:cNvPicPr>
            <a:picLocks noChangeAspect="1"/>
          </p:cNvPicPr>
          <p:nvPr userDrawn="1"/>
        </p:nvPicPr>
        <p:blipFill>
          <a:blip r:embed="rId4"/>
          <a:stretch>
            <a:fillRect/>
          </a:stretch>
        </p:blipFill>
        <p:spPr>
          <a:xfrm>
            <a:off x="7786884" y="5630687"/>
            <a:ext cx="3546053" cy="846045"/>
          </a:xfrm>
          <a:prstGeom prst="rect">
            <a:avLst/>
          </a:prstGeom>
        </p:spPr>
      </p:pic>
      <p:pic>
        <p:nvPicPr>
          <p:cNvPr id="7" name="Picture 6">
            <a:extLst>
              <a:ext uri="{FF2B5EF4-FFF2-40B4-BE49-F238E27FC236}">
                <a16:creationId xmlns:a16="http://schemas.microsoft.com/office/drawing/2014/main" id="{3DA7DF58-9032-41E0-A24B-AD7064746361}"/>
              </a:ext>
            </a:extLst>
          </p:cNvPr>
          <p:cNvPicPr>
            <a:picLocks noChangeAspect="1"/>
          </p:cNvPicPr>
          <p:nvPr userDrawn="1"/>
        </p:nvPicPr>
        <p:blipFill>
          <a:blip r:embed="rId5"/>
          <a:stretch>
            <a:fillRect/>
          </a:stretch>
        </p:blipFill>
        <p:spPr>
          <a:xfrm>
            <a:off x="3316406" y="5564988"/>
            <a:ext cx="972000" cy="972000"/>
          </a:xfrm>
          <a:prstGeom prst="rect">
            <a:avLst/>
          </a:prstGeom>
        </p:spPr>
      </p:pic>
      <p:pic>
        <p:nvPicPr>
          <p:cNvPr id="9" name="Picture 8">
            <a:extLst>
              <a:ext uri="{FF2B5EF4-FFF2-40B4-BE49-F238E27FC236}">
                <a16:creationId xmlns:a16="http://schemas.microsoft.com/office/drawing/2014/main" id="{9DFCA37E-C027-403A-AED2-6DA57F467DAE}"/>
              </a:ext>
            </a:extLst>
          </p:cNvPr>
          <p:cNvPicPr>
            <a:picLocks noChangeAspect="1"/>
          </p:cNvPicPr>
          <p:nvPr userDrawn="1"/>
        </p:nvPicPr>
        <p:blipFill>
          <a:blip r:embed="rId6"/>
          <a:stretch>
            <a:fillRect/>
          </a:stretch>
        </p:blipFill>
        <p:spPr>
          <a:xfrm>
            <a:off x="4605025" y="5510988"/>
            <a:ext cx="1167567" cy="1080000"/>
          </a:xfrm>
          <a:prstGeom prst="rect">
            <a:avLst/>
          </a:prstGeom>
        </p:spPr>
      </p:pic>
    </p:spTree>
    <p:extLst>
      <p:ext uri="{BB962C8B-B14F-4D97-AF65-F5344CB8AC3E}">
        <p14:creationId xmlns:p14="http://schemas.microsoft.com/office/powerpoint/2010/main" val="1816547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2" name="Footer Placeholder 31"/>
          <p:cNvSpPr>
            <a:spLocks noGrp="1"/>
          </p:cNvSpPr>
          <p:nvPr>
            <p:ph type="ftr" sz="quarter" idx="10"/>
          </p:nvPr>
        </p:nvSpPr>
        <p:spPr/>
        <p:txBody>
          <a:bodyPr/>
          <a:lstStyle>
            <a:lvl1pPr>
              <a:defRPr>
                <a:solidFill>
                  <a:schemeClr val="tx2"/>
                </a:solidFill>
              </a:defRPr>
            </a:lvl1pPr>
          </a:lstStyle>
          <a:p>
            <a:r>
              <a:rPr lang="en-US"/>
              <a:t>Overview of the research group</a:t>
            </a:r>
          </a:p>
        </p:txBody>
      </p:sp>
      <p:sp>
        <p:nvSpPr>
          <p:cNvPr id="33" name="Slide Number Placeholder 32"/>
          <p:cNvSpPr>
            <a:spLocks noGrp="1"/>
          </p:cNvSpPr>
          <p:nvPr>
            <p:ph type="sldNum" sz="quarter" idx="11"/>
          </p:nvPr>
        </p:nvSpPr>
        <p:spPr/>
        <p:txBody>
          <a:bodyPr/>
          <a:lstStyle>
            <a:lvl1pPr>
              <a:defRPr>
                <a:solidFill>
                  <a:schemeClr val="tx2"/>
                </a:solidFill>
              </a:defRPr>
            </a:lvl1pPr>
          </a:lstStyle>
          <a:p>
            <a:fld id="{9BA28B9B-0C36-4B0C-9E4A-C3A158CBB1F1}" type="slidenum">
              <a:rPr lang="en-US" smtClean="0"/>
              <a:pPr/>
              <a:t>‹#›</a:t>
            </a:fld>
            <a:endParaRPr lang="en-US"/>
          </a:p>
        </p:txBody>
      </p:sp>
      <p:sp>
        <p:nvSpPr>
          <p:cNvPr id="37" name="Content Placeholder 36"/>
          <p:cNvSpPr>
            <a:spLocks noGrp="1"/>
          </p:cNvSpPr>
          <p:nvPr>
            <p:ph sz="quarter" idx="12"/>
          </p:nvPr>
        </p:nvSpPr>
        <p:spPr>
          <a:xfrm>
            <a:off x="574978" y="1201994"/>
            <a:ext cx="11021961" cy="5051321"/>
          </a:xfrm>
        </p:spPr>
        <p:txBody>
          <a:bodyPr/>
          <a:lstStyle>
            <a:lvl1pPr marL="228600" indent="-228600">
              <a:buFont typeface="Arial" panose="020B0604020202020204" pitchFamily="34" charset="0"/>
              <a:buChar char="•"/>
              <a:defRPr lang="en-US" smtClean="0"/>
            </a:lvl1pPr>
            <a:lvl2pPr marL="685800" indent="-228600">
              <a:buFont typeface="Open Sans" panose="020B0606030504020204" pitchFamily="34" charset="0"/>
              <a:buChar char="–"/>
              <a:defRPr lang="en-US" smtClean="0"/>
            </a:lvl2pPr>
            <a:lvl3pPr marL="1143000" indent="-228600">
              <a:buFont typeface="Open Sans" panose="020B0606030504020204" pitchFamily="34" charset="0"/>
              <a:buChar char="–"/>
              <a:defRPr lang="en-US" smtClean="0"/>
            </a:lvl3pPr>
            <a:lvl4pPr marL="1600200" indent="-228600">
              <a:buFont typeface="Open Sans" panose="020B0606030504020204" pitchFamily="34" charset="0"/>
              <a:buChar char="–"/>
              <a:defRPr lang="en-US" smtClean="0"/>
            </a:lvl4pPr>
            <a:lvl5pPr marL="2057400" indent="-228600">
              <a:buFont typeface="Open Sans" panose="020B0606030504020204" pitchFamily="34" charset="0"/>
              <a:buChar cha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926948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979" y="2083665"/>
            <a:ext cx="5156748" cy="1570703"/>
          </a:xfrm>
        </p:spPr>
        <p:txBody>
          <a:bodyPr anchor="b">
            <a:normAutofit/>
          </a:bodyPr>
          <a:lstStyle>
            <a:lvl1pPr>
              <a:defRPr sz="48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574978" y="3838724"/>
            <a:ext cx="4733002" cy="907026"/>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Footer Placeholder 6"/>
          <p:cNvSpPr>
            <a:spLocks noGrp="1"/>
          </p:cNvSpPr>
          <p:nvPr>
            <p:ph type="ftr" sz="quarter" idx="10"/>
          </p:nvPr>
        </p:nvSpPr>
        <p:spPr/>
        <p:txBody>
          <a:bodyPr/>
          <a:lstStyle/>
          <a:p>
            <a:r>
              <a:rPr lang="en-US"/>
              <a:t>Overview of the research group</a:t>
            </a:r>
          </a:p>
        </p:txBody>
      </p:sp>
      <p:sp>
        <p:nvSpPr>
          <p:cNvPr id="8" name="Slide Number Placeholder 7"/>
          <p:cNvSpPr>
            <a:spLocks noGrp="1"/>
          </p:cNvSpPr>
          <p:nvPr>
            <p:ph type="sldNum" sz="quarter" idx="11"/>
          </p:nvPr>
        </p:nvSpPr>
        <p:spPr/>
        <p:txBody>
          <a:bodyPr/>
          <a:lstStyle/>
          <a:p>
            <a:fld id="{9BA28B9B-0C36-4B0C-9E4A-C3A158CBB1F1}" type="slidenum">
              <a:rPr lang="en-US" smtClean="0"/>
              <a:pPr/>
              <a:t>‹#›</a:t>
            </a:fld>
            <a:endParaRPr lang="en-US"/>
          </a:p>
        </p:txBody>
      </p:sp>
    </p:spTree>
    <p:extLst>
      <p:ext uri="{BB962C8B-B14F-4D97-AF65-F5344CB8AC3E}">
        <p14:creationId xmlns:p14="http://schemas.microsoft.com/office/powerpoint/2010/main" val="629950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Overview of the research group</a:t>
            </a:r>
          </a:p>
        </p:txBody>
      </p:sp>
      <p:sp>
        <p:nvSpPr>
          <p:cNvPr id="7" name="Slide Number Placeholder 6"/>
          <p:cNvSpPr>
            <a:spLocks noGrp="1"/>
          </p:cNvSpPr>
          <p:nvPr>
            <p:ph type="sldNum" sz="quarter" idx="12"/>
          </p:nvPr>
        </p:nvSpPr>
        <p:spPr/>
        <p:txBody>
          <a:bodyPr/>
          <a:lstStyle/>
          <a:p>
            <a:fld id="{9BA28B9B-0C36-4B0C-9E4A-C3A158CBB1F1}" type="slidenum">
              <a:rPr lang="en-US" smtClean="0"/>
              <a:t>‹#›</a:t>
            </a:fld>
            <a:endParaRPr lang="en-US"/>
          </a:p>
        </p:txBody>
      </p:sp>
    </p:spTree>
    <p:extLst>
      <p:ext uri="{BB962C8B-B14F-4D97-AF65-F5344CB8AC3E}">
        <p14:creationId xmlns:p14="http://schemas.microsoft.com/office/powerpoint/2010/main" val="165714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a:t>Overview of the research group</a:t>
            </a:r>
          </a:p>
        </p:txBody>
      </p:sp>
      <p:sp>
        <p:nvSpPr>
          <p:cNvPr id="9" name="Slide Number Placeholder 8"/>
          <p:cNvSpPr>
            <a:spLocks noGrp="1"/>
          </p:cNvSpPr>
          <p:nvPr>
            <p:ph type="sldNum" sz="quarter" idx="12"/>
          </p:nvPr>
        </p:nvSpPr>
        <p:spPr/>
        <p:txBody>
          <a:bodyPr/>
          <a:lstStyle/>
          <a:p>
            <a:fld id="{9BA28B9B-0C36-4B0C-9E4A-C3A158CBB1F1}" type="slidenum">
              <a:rPr lang="en-US" smtClean="0"/>
              <a:t>‹#›</a:t>
            </a:fld>
            <a:endParaRPr lang="en-US"/>
          </a:p>
        </p:txBody>
      </p:sp>
    </p:spTree>
    <p:extLst>
      <p:ext uri="{BB962C8B-B14F-4D97-AF65-F5344CB8AC3E}">
        <p14:creationId xmlns:p14="http://schemas.microsoft.com/office/powerpoint/2010/main" val="2294158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a:t>Overview of the research group</a:t>
            </a:r>
          </a:p>
        </p:txBody>
      </p:sp>
      <p:sp>
        <p:nvSpPr>
          <p:cNvPr id="5" name="Slide Number Placeholder 4"/>
          <p:cNvSpPr>
            <a:spLocks noGrp="1"/>
          </p:cNvSpPr>
          <p:nvPr>
            <p:ph type="sldNum" sz="quarter" idx="12"/>
          </p:nvPr>
        </p:nvSpPr>
        <p:spPr/>
        <p:txBody>
          <a:bodyPr/>
          <a:lstStyle/>
          <a:p>
            <a:fld id="{9BA28B9B-0C36-4B0C-9E4A-C3A158CBB1F1}" type="slidenum">
              <a:rPr lang="en-US" smtClean="0"/>
              <a:t>‹#›</a:t>
            </a:fld>
            <a:endParaRPr lang="en-US"/>
          </a:p>
        </p:txBody>
      </p:sp>
    </p:spTree>
    <p:extLst>
      <p:ext uri="{BB962C8B-B14F-4D97-AF65-F5344CB8AC3E}">
        <p14:creationId xmlns:p14="http://schemas.microsoft.com/office/powerpoint/2010/main" val="1086439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a:t>Overview of the research group</a:t>
            </a:r>
          </a:p>
        </p:txBody>
      </p:sp>
      <p:sp>
        <p:nvSpPr>
          <p:cNvPr id="4" name="Slide Number Placeholder 3"/>
          <p:cNvSpPr>
            <a:spLocks noGrp="1"/>
          </p:cNvSpPr>
          <p:nvPr>
            <p:ph type="sldNum" sz="quarter" idx="12"/>
          </p:nvPr>
        </p:nvSpPr>
        <p:spPr/>
        <p:txBody>
          <a:bodyPr/>
          <a:lstStyle/>
          <a:p>
            <a:fld id="{9BA28B9B-0C36-4B0C-9E4A-C3A158CBB1F1}" type="slidenum">
              <a:rPr lang="en-US" smtClean="0"/>
              <a:t>‹#›</a:t>
            </a:fld>
            <a:endParaRPr lang="en-US"/>
          </a:p>
        </p:txBody>
      </p:sp>
    </p:spTree>
    <p:extLst>
      <p:ext uri="{BB962C8B-B14F-4D97-AF65-F5344CB8AC3E}">
        <p14:creationId xmlns:p14="http://schemas.microsoft.com/office/powerpoint/2010/main" val="263393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Overview of the research group</a:t>
            </a:r>
          </a:p>
        </p:txBody>
      </p:sp>
      <p:sp>
        <p:nvSpPr>
          <p:cNvPr id="7" name="Slide Number Placeholder 6"/>
          <p:cNvSpPr>
            <a:spLocks noGrp="1"/>
          </p:cNvSpPr>
          <p:nvPr>
            <p:ph type="sldNum" sz="quarter" idx="12"/>
          </p:nvPr>
        </p:nvSpPr>
        <p:spPr/>
        <p:txBody>
          <a:bodyPr/>
          <a:lstStyle/>
          <a:p>
            <a:fld id="{9BA28B9B-0C36-4B0C-9E4A-C3A158CBB1F1}" type="slidenum">
              <a:rPr lang="en-US" smtClean="0"/>
              <a:t>‹#›</a:t>
            </a:fld>
            <a:endParaRPr lang="en-US"/>
          </a:p>
        </p:txBody>
      </p:sp>
    </p:spTree>
    <p:extLst>
      <p:ext uri="{BB962C8B-B14F-4D97-AF65-F5344CB8AC3E}">
        <p14:creationId xmlns:p14="http://schemas.microsoft.com/office/powerpoint/2010/main" val="1326321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Overview of the research group</a:t>
            </a:r>
          </a:p>
        </p:txBody>
      </p:sp>
      <p:sp>
        <p:nvSpPr>
          <p:cNvPr id="7" name="Slide Number Placeholder 6"/>
          <p:cNvSpPr>
            <a:spLocks noGrp="1"/>
          </p:cNvSpPr>
          <p:nvPr>
            <p:ph type="sldNum" sz="quarter" idx="12"/>
          </p:nvPr>
        </p:nvSpPr>
        <p:spPr/>
        <p:txBody>
          <a:bodyPr/>
          <a:lstStyle/>
          <a:p>
            <a:fld id="{9BA28B9B-0C36-4B0C-9E4A-C3A158CBB1F1}" type="slidenum">
              <a:rPr lang="en-US" smtClean="0"/>
              <a:t>‹#›</a:t>
            </a:fld>
            <a:endParaRPr lang="en-US"/>
          </a:p>
        </p:txBody>
      </p:sp>
    </p:spTree>
    <p:extLst>
      <p:ext uri="{BB962C8B-B14F-4D97-AF65-F5344CB8AC3E}">
        <p14:creationId xmlns:p14="http://schemas.microsoft.com/office/powerpoint/2010/main" val="95307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Freeform 15"/>
          <p:cNvSpPr/>
          <p:nvPr userDrawn="1"/>
        </p:nvSpPr>
        <p:spPr>
          <a:xfrm flipH="1">
            <a:off x="-1" y="6419821"/>
            <a:ext cx="11264000" cy="438180"/>
          </a:xfrm>
          <a:custGeom>
            <a:avLst/>
            <a:gdLst>
              <a:gd name="connsiteX0" fmla="*/ 11264000 w 11264000"/>
              <a:gd name="connsiteY0" fmla="*/ 0 h 438180"/>
              <a:gd name="connsiteX1" fmla="*/ 0 w 11264000"/>
              <a:gd name="connsiteY1" fmla="*/ 0 h 438180"/>
              <a:gd name="connsiteX2" fmla="*/ 172203 w 11264000"/>
              <a:gd name="connsiteY2" fmla="*/ 438180 h 438180"/>
              <a:gd name="connsiteX3" fmla="*/ 11264000 w 11264000"/>
              <a:gd name="connsiteY3" fmla="*/ 438180 h 438180"/>
              <a:gd name="connsiteX4" fmla="*/ 11264000 w 11264000"/>
              <a:gd name="connsiteY4" fmla="*/ 0 h 43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000" h="438180">
                <a:moveTo>
                  <a:pt x="11264000" y="0"/>
                </a:moveTo>
                <a:lnTo>
                  <a:pt x="0" y="0"/>
                </a:lnTo>
                <a:lnTo>
                  <a:pt x="172203" y="438180"/>
                </a:lnTo>
                <a:lnTo>
                  <a:pt x="11264000" y="438180"/>
                </a:lnTo>
                <a:lnTo>
                  <a:pt x="1126400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userDrawn="1"/>
        </p:nvSpPr>
        <p:spPr>
          <a:xfrm>
            <a:off x="11208783" y="6419820"/>
            <a:ext cx="983218" cy="438180"/>
          </a:xfrm>
          <a:custGeom>
            <a:avLst/>
            <a:gdLst>
              <a:gd name="connsiteX0" fmla="*/ 172204 w 983218"/>
              <a:gd name="connsiteY0" fmla="*/ 0 h 438180"/>
              <a:gd name="connsiteX1" fmla="*/ 983218 w 983218"/>
              <a:gd name="connsiteY1" fmla="*/ 0 h 438180"/>
              <a:gd name="connsiteX2" fmla="*/ 983218 w 983218"/>
              <a:gd name="connsiteY2" fmla="*/ 438180 h 438180"/>
              <a:gd name="connsiteX3" fmla="*/ 0 w 983218"/>
              <a:gd name="connsiteY3" fmla="*/ 438180 h 438180"/>
              <a:gd name="connsiteX4" fmla="*/ 172204 w 983218"/>
              <a:gd name="connsiteY4" fmla="*/ 0 h 43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218" h="438180">
                <a:moveTo>
                  <a:pt x="172204" y="0"/>
                </a:moveTo>
                <a:lnTo>
                  <a:pt x="983218" y="0"/>
                </a:lnTo>
                <a:lnTo>
                  <a:pt x="983218" y="438180"/>
                </a:lnTo>
                <a:lnTo>
                  <a:pt x="0" y="438180"/>
                </a:lnTo>
                <a:lnTo>
                  <a:pt x="172204" y="0"/>
                </a:lnTo>
                <a:close/>
              </a:path>
            </a:pathLst>
          </a:custGeom>
          <a:gradFill>
            <a:gsLst>
              <a:gs pos="32000">
                <a:srgbClr val="283C88"/>
              </a:gs>
              <a:gs pos="100000">
                <a:srgbClr val="5F2C60"/>
              </a:gs>
            </a:gsLst>
            <a:lin ang="3852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Placeholder 1"/>
          <p:cNvSpPr>
            <a:spLocks noGrp="1"/>
          </p:cNvSpPr>
          <p:nvPr>
            <p:ph type="title"/>
          </p:nvPr>
        </p:nvSpPr>
        <p:spPr>
          <a:xfrm>
            <a:off x="574978" y="313299"/>
            <a:ext cx="11021962" cy="7221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74979" y="1201994"/>
            <a:ext cx="11021962" cy="505132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p:cNvPicPr>
            <a:picLocks noChangeAspect="1"/>
          </p:cNvPicPr>
          <p:nvPr userDrawn="1"/>
        </p:nvPicPr>
        <p:blipFill rotWithShape="1">
          <a:blip r:embed="rId11" cstate="print">
            <a:extLst>
              <a:ext uri="{28A0092B-C50C-407E-A947-70E740481C1C}">
                <a14:useLocalDpi xmlns:a14="http://schemas.microsoft.com/office/drawing/2010/main" val="0"/>
              </a:ext>
            </a:extLst>
          </a:blip>
          <a:srcRect l="18434" t="32447" r="19869" b="31872"/>
          <a:stretch/>
        </p:blipFill>
        <p:spPr>
          <a:xfrm>
            <a:off x="11441362" y="6453743"/>
            <a:ext cx="655748" cy="378198"/>
          </a:xfrm>
          <a:prstGeom prst="rect">
            <a:avLst/>
          </a:prstGeom>
        </p:spPr>
      </p:pic>
      <p:sp>
        <p:nvSpPr>
          <p:cNvPr id="6" name="Slide Number Placeholder 5"/>
          <p:cNvSpPr>
            <a:spLocks noGrp="1"/>
          </p:cNvSpPr>
          <p:nvPr>
            <p:ph type="sldNum" sz="quarter" idx="4"/>
          </p:nvPr>
        </p:nvSpPr>
        <p:spPr>
          <a:xfrm>
            <a:off x="4714359" y="6448478"/>
            <a:ext cx="2743200" cy="383463"/>
          </a:xfrm>
          <a:prstGeom prst="rect">
            <a:avLst/>
          </a:prstGeom>
        </p:spPr>
        <p:txBody>
          <a:bodyPr vert="horz" lIns="91440" tIns="45720" rIns="91440" bIns="45720" rtlCol="0" anchor="ctr"/>
          <a:lstStyle>
            <a:lvl1pPr algn="ctr">
              <a:defRPr sz="1200">
                <a:solidFill>
                  <a:schemeClr val="tx1"/>
                </a:solidFill>
              </a:defRPr>
            </a:lvl1pPr>
          </a:lstStyle>
          <a:p>
            <a:fld id="{9BA28B9B-0C36-4B0C-9E4A-C3A158CBB1F1}" type="slidenum">
              <a:rPr lang="en-US" smtClean="0"/>
              <a:pPr/>
              <a:t>‹#›</a:t>
            </a:fld>
            <a:endParaRPr lang="en-US"/>
          </a:p>
        </p:txBody>
      </p:sp>
      <p:sp>
        <p:nvSpPr>
          <p:cNvPr id="23" name="Footer Placeholder 22"/>
          <p:cNvSpPr>
            <a:spLocks noGrp="1"/>
          </p:cNvSpPr>
          <p:nvPr>
            <p:ph type="ftr" sz="quarter" idx="3"/>
          </p:nvPr>
        </p:nvSpPr>
        <p:spPr>
          <a:xfrm>
            <a:off x="1" y="6448478"/>
            <a:ext cx="4114800" cy="383463"/>
          </a:xfrm>
          <a:prstGeom prst="rect">
            <a:avLst/>
          </a:prstGeom>
        </p:spPr>
        <p:txBody>
          <a:bodyPr vert="horz" lIns="91440" tIns="45720" rIns="91440" bIns="45720" rtlCol="0" anchor="ctr"/>
          <a:lstStyle>
            <a:lvl1pPr algn="l">
              <a:defRPr sz="1200">
                <a:solidFill>
                  <a:schemeClr val="tx1"/>
                </a:solidFill>
              </a:defRPr>
            </a:lvl1pPr>
          </a:lstStyle>
          <a:p>
            <a:r>
              <a:rPr lang="en-US"/>
              <a:t>Overview of the research group</a:t>
            </a:r>
          </a:p>
        </p:txBody>
      </p:sp>
    </p:spTree>
    <p:extLst>
      <p:ext uri="{BB962C8B-B14F-4D97-AF65-F5344CB8AC3E}">
        <p14:creationId xmlns:p14="http://schemas.microsoft.com/office/powerpoint/2010/main" val="210310884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Tx/>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3.pn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4C_41686D0F.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50_9C8CAD0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51_49157986.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53_F995BE4B.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microsoft.com/office/2018/10/relationships/comments" Target="../comments/modernComment_154_5C42C5EB.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8/10/relationships/comments" Target="../comments/modernComment_156_6C7AC07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8/10/relationships/comments" Target="../comments/modernComment_158_6E8D42AE.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microsoft.com/office/2018/10/relationships/comments" Target="../comments/modernComment_162_4E04527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4D_C416DD4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0DB6-9088-4FE1-9C41-9689A38ABCA5}"/>
              </a:ext>
            </a:extLst>
          </p:cNvPr>
          <p:cNvSpPr>
            <a:spLocks noGrp="1"/>
          </p:cNvSpPr>
          <p:nvPr>
            <p:ph type="ctrTitle"/>
          </p:nvPr>
        </p:nvSpPr>
        <p:spPr>
          <a:xfrm>
            <a:off x="440174" y="932867"/>
            <a:ext cx="10497868" cy="2051758"/>
          </a:xfrm>
        </p:spPr>
        <p:txBody>
          <a:bodyPr/>
          <a:lstStyle/>
          <a:p>
            <a:r>
              <a:rPr lang="hu-HU" sz="3600">
                <a:ea typeface="+mj-lt"/>
                <a:cs typeface="+mj-lt"/>
              </a:rPr>
              <a:t>Betekintés a mély neurális hálók fekete doboz (Black-</a:t>
            </a:r>
            <a:r>
              <a:rPr lang="hu-HU" sz="3600" err="1">
                <a:ea typeface="+mj-lt"/>
                <a:cs typeface="+mj-lt"/>
              </a:rPr>
              <a:t>Box</a:t>
            </a:r>
            <a:r>
              <a:rPr lang="hu-HU" sz="3600">
                <a:ea typeface="+mj-lt"/>
                <a:cs typeface="+mj-lt"/>
              </a:rPr>
              <a:t>) tesztelésébe</a:t>
            </a:r>
            <a:endParaRPr lang="en-US" sz="3600">
              <a:ea typeface="+mj-lt"/>
              <a:cs typeface="+mj-lt"/>
            </a:endParaRPr>
          </a:p>
          <a:p>
            <a:endParaRPr lang="en-US" sz="4800">
              <a:solidFill>
                <a:srgbClr val="FFFFFF"/>
              </a:solidFill>
              <a:ea typeface="+mj-lt"/>
              <a:cs typeface="+mj-lt"/>
            </a:endParaRPr>
          </a:p>
        </p:txBody>
      </p:sp>
      <p:sp>
        <p:nvSpPr>
          <p:cNvPr id="3" name="Subtitle 2">
            <a:extLst>
              <a:ext uri="{FF2B5EF4-FFF2-40B4-BE49-F238E27FC236}">
                <a16:creationId xmlns:a16="http://schemas.microsoft.com/office/drawing/2014/main" id="{1FCC26A1-A76A-4826-B558-3A43216D4ACD}"/>
              </a:ext>
            </a:extLst>
          </p:cNvPr>
          <p:cNvSpPr>
            <a:spLocks noGrp="1"/>
          </p:cNvSpPr>
          <p:nvPr>
            <p:ph type="subTitle" idx="1"/>
          </p:nvPr>
        </p:nvSpPr>
        <p:spPr>
          <a:xfrm>
            <a:off x="518806" y="2882863"/>
            <a:ext cx="10806919" cy="1655762"/>
          </a:xfrm>
        </p:spPr>
        <p:txBody>
          <a:bodyPr vert="horz" lIns="91440" tIns="45720" rIns="91440" bIns="45720" rtlCol="0" anchor="t">
            <a:normAutofit/>
          </a:bodyPr>
          <a:lstStyle/>
          <a:p>
            <a:r>
              <a:rPr lang="en-US"/>
              <a:t>Amer Jusuf</a:t>
            </a:r>
            <a:endParaRPr lang="hu-HU"/>
          </a:p>
          <a:p>
            <a:r>
              <a:rPr lang="hu-HU" sz="1600">
                <a:ea typeface="Open Sans"/>
                <a:cs typeface="Open Sans"/>
              </a:rPr>
              <a:t>Konzulens: </a:t>
            </a:r>
            <a:endParaRPr lang="hu-HU" sz="1600" u="sng">
              <a:ea typeface="+mn-lt"/>
              <a:cs typeface="+mn-lt"/>
            </a:endParaRPr>
          </a:p>
          <a:p>
            <a:r>
              <a:rPr lang="en-US" sz="1400">
                <a:ea typeface="+mn-lt"/>
                <a:cs typeface="+mn-lt"/>
              </a:rPr>
              <a:t>      </a:t>
            </a:r>
            <a:r>
              <a:rPr lang="en-US" sz="1600">
                <a:ea typeface="+mn-lt"/>
                <a:cs typeface="+mn-lt"/>
              </a:rPr>
              <a:t> </a:t>
            </a:r>
            <a:r>
              <a:rPr lang="en-US" sz="1600" err="1">
                <a:ea typeface="+mn-lt"/>
                <a:cs typeface="+mn-lt"/>
              </a:rPr>
              <a:t>Marussy</a:t>
            </a:r>
            <a:r>
              <a:rPr lang="en-US" sz="1600">
                <a:ea typeface="+mn-lt"/>
                <a:cs typeface="+mn-lt"/>
              </a:rPr>
              <a:t> Kristóf</a:t>
            </a:r>
            <a:endParaRPr lang="hu-HU" sz="1600" u="sng">
              <a:ea typeface="Open Sans"/>
              <a:cs typeface="Open Sans"/>
            </a:endParaRPr>
          </a:p>
          <a:p>
            <a:endParaRPr lang="hu-HU">
              <a:ea typeface="Open Sans"/>
              <a:cs typeface="Open Sans"/>
            </a:endParaRPr>
          </a:p>
        </p:txBody>
      </p:sp>
      <p:sp>
        <p:nvSpPr>
          <p:cNvPr id="4" name="Footer Placeholder 3">
            <a:extLst>
              <a:ext uri="{FF2B5EF4-FFF2-40B4-BE49-F238E27FC236}">
                <a16:creationId xmlns:a16="http://schemas.microsoft.com/office/drawing/2014/main" id="{A90F1AC3-343D-4751-8FC6-BE012C6CFC13}"/>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Tree>
    <p:extLst>
      <p:ext uri="{BB962C8B-B14F-4D97-AF65-F5344CB8AC3E}">
        <p14:creationId xmlns:p14="http://schemas.microsoft.com/office/powerpoint/2010/main" val="4082855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74978" y="1201994"/>
            <a:ext cx="11175759" cy="5191137"/>
          </a:xfrm>
        </p:spPr>
        <p:txBody>
          <a:bodyPr vert="horz" lIns="91440" tIns="45720" rIns="91440" bIns="45720" rtlCol="0" anchor="t">
            <a:normAutofit/>
          </a:bodyPr>
          <a:lstStyle/>
          <a:p>
            <a:pPr marL="0" indent="0">
              <a:buNone/>
            </a:pPr>
            <a:br>
              <a:rPr lang="en-US" sz="2400">
                <a:ea typeface="+mn-lt"/>
                <a:cs typeface="+mn-lt"/>
              </a:rPr>
            </a:br>
            <a:endParaRPr lang="en-US" sz="2400">
              <a:ea typeface="+mn-lt"/>
              <a:cs typeface="+mn-lt"/>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Nehézségek</a:t>
            </a:r>
          </a:p>
        </p:txBody>
      </p:sp>
      <p:pic>
        <p:nvPicPr>
          <p:cNvPr id="6" name="Picture 5">
            <a:extLst>
              <a:ext uri="{FF2B5EF4-FFF2-40B4-BE49-F238E27FC236}">
                <a16:creationId xmlns:a16="http://schemas.microsoft.com/office/drawing/2014/main" id="{B33B3B96-4777-94B4-B736-39FFD70F5399}"/>
              </a:ext>
            </a:extLst>
          </p:cNvPr>
          <p:cNvPicPr>
            <a:picLocks noChangeAspect="1"/>
          </p:cNvPicPr>
          <p:nvPr/>
        </p:nvPicPr>
        <p:blipFill>
          <a:blip r:embed="rId2"/>
          <a:stretch>
            <a:fillRect/>
          </a:stretch>
        </p:blipFill>
        <p:spPr>
          <a:xfrm>
            <a:off x="10213619" y="615021"/>
            <a:ext cx="170701" cy="5427334"/>
          </a:xfrm>
          <a:prstGeom prst="rect">
            <a:avLst/>
          </a:prstGeom>
        </p:spPr>
      </p:pic>
      <p:pic>
        <p:nvPicPr>
          <p:cNvPr id="7" name="Picture 6" descr="Nincs elérhető leírás.">
            <a:extLst>
              <a:ext uri="{FF2B5EF4-FFF2-40B4-BE49-F238E27FC236}">
                <a16:creationId xmlns:a16="http://schemas.microsoft.com/office/drawing/2014/main" id="{76D94BA2-B3A9-E240-1A27-361A4AD7DB6D}"/>
              </a:ext>
            </a:extLst>
          </p:cNvPr>
          <p:cNvPicPr>
            <a:picLocks noChangeAspect="1"/>
          </p:cNvPicPr>
          <p:nvPr/>
        </p:nvPicPr>
        <p:blipFill>
          <a:blip r:embed="rId3"/>
          <a:stretch>
            <a:fillRect/>
          </a:stretch>
        </p:blipFill>
        <p:spPr>
          <a:xfrm>
            <a:off x="956345" y="2247942"/>
            <a:ext cx="1628427" cy="1638829"/>
          </a:xfrm>
          <a:prstGeom prst="rect">
            <a:avLst/>
          </a:prstGeom>
        </p:spPr>
      </p:pic>
      <p:sp>
        <p:nvSpPr>
          <p:cNvPr id="8" name="TextBox 7">
            <a:extLst>
              <a:ext uri="{FF2B5EF4-FFF2-40B4-BE49-F238E27FC236}">
                <a16:creationId xmlns:a16="http://schemas.microsoft.com/office/drawing/2014/main" id="{CDD2D433-75A1-0E82-A065-C29D85BE8649}"/>
              </a:ext>
            </a:extLst>
          </p:cNvPr>
          <p:cNvSpPr txBox="1"/>
          <p:nvPr/>
        </p:nvSpPr>
        <p:spPr>
          <a:xfrm>
            <a:off x="898585" y="1603075"/>
            <a:ext cx="295886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ea typeface="Open Sans"/>
                <a:cs typeface="Open Sans"/>
              </a:rPr>
              <a:t>Elvárt</a:t>
            </a:r>
            <a:r>
              <a:rPr lang="en-US">
                <a:ea typeface="Open Sans"/>
                <a:cs typeface="Open Sans"/>
              </a:rPr>
              <a:t>:</a:t>
            </a:r>
            <a:endParaRPr lang="en-US"/>
          </a:p>
        </p:txBody>
      </p:sp>
      <p:sp>
        <p:nvSpPr>
          <p:cNvPr id="9" name="TextBox 8">
            <a:extLst>
              <a:ext uri="{FF2B5EF4-FFF2-40B4-BE49-F238E27FC236}">
                <a16:creationId xmlns:a16="http://schemas.microsoft.com/office/drawing/2014/main" id="{7DE9F30E-A64E-4D88-63E0-7288F0C321FD}"/>
              </a:ext>
            </a:extLst>
          </p:cNvPr>
          <p:cNvSpPr txBox="1"/>
          <p:nvPr/>
        </p:nvSpPr>
        <p:spPr>
          <a:xfrm>
            <a:off x="4519663" y="1603075"/>
            <a:ext cx="4242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Open Sans"/>
                <a:cs typeface="Open Sans"/>
              </a:rPr>
              <a:t>Folyamat</a:t>
            </a:r>
            <a:r>
              <a:rPr lang="en-US">
                <a:ea typeface="Open Sans"/>
                <a:cs typeface="Open Sans"/>
              </a:rPr>
              <a:t> </a:t>
            </a:r>
            <a:r>
              <a:rPr lang="en-US" err="1">
                <a:ea typeface="Open Sans"/>
                <a:cs typeface="Open Sans"/>
              </a:rPr>
              <a:t>során</a:t>
            </a:r>
            <a:r>
              <a:rPr lang="en-US">
                <a:ea typeface="Open Sans"/>
                <a:cs typeface="Open Sans"/>
              </a:rPr>
              <a:t> </a:t>
            </a:r>
            <a:r>
              <a:rPr lang="en-US" err="1">
                <a:ea typeface="Open Sans"/>
                <a:cs typeface="Open Sans"/>
              </a:rPr>
              <a:t>előállt</a:t>
            </a:r>
            <a:r>
              <a:rPr lang="en-US">
                <a:ea typeface="Open Sans"/>
                <a:cs typeface="Open Sans"/>
              </a:rPr>
              <a:t>:</a:t>
            </a:r>
            <a:endParaRPr lang="en-US"/>
          </a:p>
        </p:txBody>
      </p:sp>
      <p:pic>
        <p:nvPicPr>
          <p:cNvPr id="10" name="Picture 9" descr="Nincs elérhető leírás.">
            <a:extLst>
              <a:ext uri="{FF2B5EF4-FFF2-40B4-BE49-F238E27FC236}">
                <a16:creationId xmlns:a16="http://schemas.microsoft.com/office/drawing/2014/main" id="{1113A807-4689-2026-DBA5-9F0F9DE58047}"/>
              </a:ext>
            </a:extLst>
          </p:cNvPr>
          <p:cNvPicPr>
            <a:picLocks noChangeAspect="1"/>
          </p:cNvPicPr>
          <p:nvPr/>
        </p:nvPicPr>
        <p:blipFill>
          <a:blip r:embed="rId4"/>
          <a:stretch>
            <a:fillRect/>
          </a:stretch>
        </p:blipFill>
        <p:spPr>
          <a:xfrm>
            <a:off x="4561936" y="2249518"/>
            <a:ext cx="1659148" cy="1640098"/>
          </a:xfrm>
          <a:prstGeom prst="rect">
            <a:avLst/>
          </a:prstGeom>
        </p:spPr>
      </p:pic>
      <p:pic>
        <p:nvPicPr>
          <p:cNvPr id="11" name="Picture 10" descr="Nincs elérhető leírás.">
            <a:extLst>
              <a:ext uri="{FF2B5EF4-FFF2-40B4-BE49-F238E27FC236}">
                <a16:creationId xmlns:a16="http://schemas.microsoft.com/office/drawing/2014/main" id="{0ABCBD3E-39E5-6C63-D509-342DB3851B18}"/>
              </a:ext>
            </a:extLst>
          </p:cNvPr>
          <p:cNvPicPr>
            <a:picLocks noChangeAspect="1"/>
          </p:cNvPicPr>
          <p:nvPr/>
        </p:nvPicPr>
        <p:blipFill>
          <a:blip r:embed="rId5"/>
          <a:stretch>
            <a:fillRect/>
          </a:stretch>
        </p:blipFill>
        <p:spPr>
          <a:xfrm>
            <a:off x="7085162" y="2249697"/>
            <a:ext cx="1644771" cy="1675682"/>
          </a:xfrm>
          <a:prstGeom prst="rect">
            <a:avLst/>
          </a:prstGeom>
        </p:spPr>
      </p:pic>
    </p:spTree>
    <p:extLst>
      <p:ext uri="{BB962C8B-B14F-4D97-AF65-F5344CB8AC3E}">
        <p14:creationId xmlns:p14="http://schemas.microsoft.com/office/powerpoint/2010/main" val="4148225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74978" y="1201994"/>
            <a:ext cx="11175759" cy="5191137"/>
          </a:xfrm>
        </p:spPr>
        <p:txBody>
          <a:bodyPr vert="horz" lIns="91440" tIns="45720" rIns="91440" bIns="45720" rtlCol="0" anchor="t">
            <a:normAutofit/>
          </a:bodyPr>
          <a:lstStyle/>
          <a:p>
            <a:pPr marL="0" indent="0">
              <a:buNone/>
            </a:pPr>
            <a:r>
              <a:rPr lang="en-US" sz="2400">
                <a:ea typeface="+mn-lt"/>
                <a:cs typeface="+mn-lt"/>
              </a:rPr>
              <a:t>16 layer-</a:t>
            </a:r>
            <a:r>
              <a:rPr lang="en-US" sz="2400" err="1">
                <a:ea typeface="+mn-lt"/>
                <a:cs typeface="+mn-lt"/>
              </a:rPr>
              <a:t>ből</a:t>
            </a:r>
            <a:r>
              <a:rPr lang="en-US" sz="2400">
                <a:ea typeface="+mn-lt"/>
                <a:cs typeface="+mn-lt"/>
              </a:rPr>
              <a:t> </a:t>
            </a:r>
            <a:r>
              <a:rPr lang="en-US" sz="2400" err="1">
                <a:ea typeface="+mn-lt"/>
                <a:cs typeface="+mn-lt"/>
              </a:rPr>
              <a:t>álló</a:t>
            </a:r>
            <a:r>
              <a:rPr lang="en-US" sz="2400">
                <a:ea typeface="+mn-lt"/>
                <a:cs typeface="+mn-lt"/>
              </a:rPr>
              <a:t> CNN, 14 </a:t>
            </a:r>
            <a:r>
              <a:rPr lang="en-US" sz="2400" err="1">
                <a:ea typeface="+mn-lt"/>
                <a:cs typeface="+mn-lt"/>
              </a:rPr>
              <a:t>millió</a:t>
            </a:r>
            <a:r>
              <a:rPr lang="en-US" sz="2400">
                <a:ea typeface="+mn-lt"/>
                <a:cs typeface="+mn-lt"/>
              </a:rPr>
              <a:t> </a:t>
            </a:r>
            <a:r>
              <a:rPr lang="en-US" sz="2400" err="1">
                <a:ea typeface="+mn-lt"/>
                <a:cs typeface="+mn-lt"/>
              </a:rPr>
              <a:t>képpel</a:t>
            </a:r>
            <a:r>
              <a:rPr lang="en-US" sz="2400">
                <a:ea typeface="+mn-lt"/>
                <a:cs typeface="+mn-lt"/>
              </a:rPr>
              <a:t> </a:t>
            </a:r>
            <a:r>
              <a:rPr lang="en-US" sz="2400" err="1">
                <a:ea typeface="+mn-lt"/>
                <a:cs typeface="+mn-lt"/>
              </a:rPr>
              <a:t>betanított</a:t>
            </a:r>
            <a:r>
              <a:rPr lang="en-US" sz="2400">
                <a:ea typeface="+mn-lt"/>
                <a:cs typeface="+mn-lt"/>
              </a:rPr>
              <a:t> </a:t>
            </a:r>
            <a:r>
              <a:rPr lang="en-US" sz="2400" err="1">
                <a:ea typeface="+mn-lt"/>
                <a:cs typeface="+mn-lt"/>
              </a:rPr>
              <a:t>modell</a:t>
            </a:r>
            <a:r>
              <a:rPr lang="en-US" sz="2400">
                <a:ea typeface="+mn-lt"/>
                <a:cs typeface="+mn-lt"/>
              </a:rPr>
              <a:t> </a:t>
            </a:r>
            <a:br>
              <a:rPr lang="en-US" sz="2400">
                <a:ea typeface="+mn-lt"/>
                <a:cs typeface="+mn-lt"/>
              </a:rPr>
            </a:br>
            <a:br>
              <a:rPr lang="en-US" sz="2400">
                <a:ea typeface="+mn-lt"/>
                <a:cs typeface="+mn-lt"/>
              </a:rPr>
            </a:br>
            <a:endParaRPr lang="en-US" sz="2400">
              <a:ea typeface="+mn-lt"/>
              <a:cs typeface="+mn-lt"/>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VGG16</a:t>
            </a:r>
          </a:p>
        </p:txBody>
      </p:sp>
      <p:pic>
        <p:nvPicPr>
          <p:cNvPr id="5" name="Picture 4" descr="Step by step VGG16 implementation in Keras for Beginners||100%  Understanding | by PRIYANSH NAGAR | Medium">
            <a:extLst>
              <a:ext uri="{FF2B5EF4-FFF2-40B4-BE49-F238E27FC236}">
                <a16:creationId xmlns:a16="http://schemas.microsoft.com/office/drawing/2014/main" id="{EEA748BE-A053-5384-3983-DD347BC7E23C}"/>
              </a:ext>
            </a:extLst>
          </p:cNvPr>
          <p:cNvPicPr>
            <a:picLocks noChangeAspect="1"/>
          </p:cNvPicPr>
          <p:nvPr/>
        </p:nvPicPr>
        <p:blipFill>
          <a:blip r:embed="rId2"/>
          <a:stretch>
            <a:fillRect/>
          </a:stretch>
        </p:blipFill>
        <p:spPr>
          <a:xfrm>
            <a:off x="439024" y="1784650"/>
            <a:ext cx="6224431" cy="3660729"/>
          </a:xfrm>
          <a:prstGeom prst="rect">
            <a:avLst/>
          </a:prstGeom>
        </p:spPr>
      </p:pic>
      <p:sp>
        <p:nvSpPr>
          <p:cNvPr id="7" name="TextBox 6">
            <a:extLst>
              <a:ext uri="{FF2B5EF4-FFF2-40B4-BE49-F238E27FC236}">
                <a16:creationId xmlns:a16="http://schemas.microsoft.com/office/drawing/2014/main" id="{B8DB1135-3ED0-CCD2-CE3C-C1DC9AFFBAD7}"/>
              </a:ext>
            </a:extLst>
          </p:cNvPr>
          <p:cNvSpPr txBox="1"/>
          <p:nvPr/>
        </p:nvSpPr>
        <p:spPr>
          <a:xfrm>
            <a:off x="4593566" y="2170981"/>
            <a:ext cx="244846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Open Sans"/>
                <a:cs typeface="Open Sans"/>
              </a:rPr>
              <a:t>Feature vectors</a:t>
            </a:r>
            <a:endParaRPr lang="en-US" sz="1200"/>
          </a:p>
        </p:txBody>
      </p:sp>
      <p:pic>
        <p:nvPicPr>
          <p:cNvPr id="8" name="Picture 7" descr="A long thin stick with a white background&#10;&#10;Description automatically generated">
            <a:extLst>
              <a:ext uri="{FF2B5EF4-FFF2-40B4-BE49-F238E27FC236}">
                <a16:creationId xmlns:a16="http://schemas.microsoft.com/office/drawing/2014/main" id="{6FCAA70C-A496-5E47-3960-B77DC20F4DBF}"/>
              </a:ext>
            </a:extLst>
          </p:cNvPr>
          <p:cNvPicPr>
            <a:picLocks noChangeAspect="1"/>
          </p:cNvPicPr>
          <p:nvPr/>
        </p:nvPicPr>
        <p:blipFill>
          <a:blip r:embed="rId3"/>
          <a:stretch>
            <a:fillRect/>
          </a:stretch>
        </p:blipFill>
        <p:spPr>
          <a:xfrm>
            <a:off x="4569215" y="2449542"/>
            <a:ext cx="652553" cy="794350"/>
          </a:xfrm>
          <a:prstGeom prst="rect">
            <a:avLst/>
          </a:prstGeom>
        </p:spPr>
      </p:pic>
      <p:pic>
        <p:nvPicPr>
          <p:cNvPr id="9" name="Picture 8" descr="Max Pooling in Convolutional Neural Network and Its Features">
            <a:extLst>
              <a:ext uri="{FF2B5EF4-FFF2-40B4-BE49-F238E27FC236}">
                <a16:creationId xmlns:a16="http://schemas.microsoft.com/office/drawing/2014/main" id="{DFAAB843-5A35-39E2-3544-003AAA92668F}"/>
              </a:ext>
            </a:extLst>
          </p:cNvPr>
          <p:cNvPicPr>
            <a:picLocks noChangeAspect="1"/>
          </p:cNvPicPr>
          <p:nvPr/>
        </p:nvPicPr>
        <p:blipFill>
          <a:blip r:embed="rId4"/>
          <a:stretch>
            <a:fillRect/>
          </a:stretch>
        </p:blipFill>
        <p:spPr>
          <a:xfrm>
            <a:off x="7262004" y="2171276"/>
            <a:ext cx="3368614" cy="1681560"/>
          </a:xfrm>
          <a:prstGeom prst="rect">
            <a:avLst/>
          </a:prstGeom>
        </p:spPr>
      </p:pic>
      <p:sp>
        <p:nvSpPr>
          <p:cNvPr id="10" name="TextBox 9">
            <a:extLst>
              <a:ext uri="{FF2B5EF4-FFF2-40B4-BE49-F238E27FC236}">
                <a16:creationId xmlns:a16="http://schemas.microsoft.com/office/drawing/2014/main" id="{3BB174F1-8679-0603-2762-E9B55432EC4E}"/>
              </a:ext>
            </a:extLst>
          </p:cNvPr>
          <p:cNvSpPr txBox="1"/>
          <p:nvPr/>
        </p:nvSpPr>
        <p:spPr>
          <a:xfrm>
            <a:off x="7555301" y="1782792"/>
            <a:ext cx="2707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Open Sans"/>
                <a:cs typeface="Open Sans"/>
              </a:rPr>
              <a:t>Max pooling</a:t>
            </a:r>
            <a:endParaRPr lang="en-US"/>
          </a:p>
        </p:txBody>
      </p:sp>
      <p:pic>
        <p:nvPicPr>
          <p:cNvPr id="11" name="Picture 10" descr="enter image description here">
            <a:extLst>
              <a:ext uri="{FF2B5EF4-FFF2-40B4-BE49-F238E27FC236}">
                <a16:creationId xmlns:a16="http://schemas.microsoft.com/office/drawing/2014/main" id="{FBED8ECA-C75D-6242-FB1A-D52FB0E08CFB}"/>
              </a:ext>
            </a:extLst>
          </p:cNvPr>
          <p:cNvPicPr>
            <a:picLocks noChangeAspect="1"/>
          </p:cNvPicPr>
          <p:nvPr/>
        </p:nvPicPr>
        <p:blipFill>
          <a:blip r:embed="rId5"/>
          <a:stretch>
            <a:fillRect/>
          </a:stretch>
        </p:blipFill>
        <p:spPr>
          <a:xfrm>
            <a:off x="6755292" y="4299099"/>
            <a:ext cx="1369982" cy="1350933"/>
          </a:xfrm>
          <a:prstGeom prst="rect">
            <a:avLst/>
          </a:prstGeom>
        </p:spPr>
      </p:pic>
      <p:pic>
        <p:nvPicPr>
          <p:cNvPr id="12" name="Picture 11" descr="enter image description here">
            <a:extLst>
              <a:ext uri="{FF2B5EF4-FFF2-40B4-BE49-F238E27FC236}">
                <a16:creationId xmlns:a16="http://schemas.microsoft.com/office/drawing/2014/main" id="{CE224001-02DE-8BC9-7BA0-F0BF66931CA4}"/>
              </a:ext>
            </a:extLst>
          </p:cNvPr>
          <p:cNvPicPr>
            <a:picLocks noChangeAspect="1"/>
          </p:cNvPicPr>
          <p:nvPr/>
        </p:nvPicPr>
        <p:blipFill>
          <a:blip r:embed="rId6"/>
          <a:stretch>
            <a:fillRect/>
          </a:stretch>
        </p:blipFill>
        <p:spPr>
          <a:xfrm>
            <a:off x="9554205" y="4282296"/>
            <a:ext cx="1415271" cy="1384539"/>
          </a:xfrm>
          <a:prstGeom prst="rect">
            <a:avLst/>
          </a:prstGeom>
        </p:spPr>
      </p:pic>
      <p:pic>
        <p:nvPicPr>
          <p:cNvPr id="13" name="Picture 12">
            <a:extLst>
              <a:ext uri="{FF2B5EF4-FFF2-40B4-BE49-F238E27FC236}">
                <a16:creationId xmlns:a16="http://schemas.microsoft.com/office/drawing/2014/main" id="{7FF063E4-1F00-7997-881E-77D555D21346}"/>
              </a:ext>
            </a:extLst>
          </p:cNvPr>
          <p:cNvPicPr>
            <a:picLocks noChangeAspect="1"/>
          </p:cNvPicPr>
          <p:nvPr/>
        </p:nvPicPr>
        <p:blipFill>
          <a:blip r:embed="rId7"/>
          <a:stretch>
            <a:fillRect/>
          </a:stretch>
        </p:blipFill>
        <p:spPr>
          <a:xfrm rot="3960000">
            <a:off x="8443073" y="4425735"/>
            <a:ext cx="789856" cy="1223693"/>
          </a:xfrm>
          <a:prstGeom prst="rect">
            <a:avLst/>
          </a:prstGeom>
        </p:spPr>
      </p:pic>
      <p:sp>
        <p:nvSpPr>
          <p:cNvPr id="14" name="TextBox 13">
            <a:extLst>
              <a:ext uri="{FF2B5EF4-FFF2-40B4-BE49-F238E27FC236}">
                <a16:creationId xmlns:a16="http://schemas.microsoft.com/office/drawing/2014/main" id="{00B3E3BD-61F8-50CD-F6CD-D1CC736E25E7}"/>
              </a:ext>
            </a:extLst>
          </p:cNvPr>
          <p:cNvSpPr txBox="1"/>
          <p:nvPr/>
        </p:nvSpPr>
        <p:spPr>
          <a:xfrm>
            <a:off x="8252605" y="4701396"/>
            <a:ext cx="29013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Open Sans"/>
                <a:cs typeface="Open Sans"/>
              </a:rPr>
              <a:t>Max pooling (2*2)</a:t>
            </a:r>
            <a:endParaRPr lang="en-US" sz="1000"/>
          </a:p>
        </p:txBody>
      </p:sp>
    </p:spTree>
    <p:extLst>
      <p:ext uri="{BB962C8B-B14F-4D97-AF65-F5344CB8AC3E}">
        <p14:creationId xmlns:p14="http://schemas.microsoft.com/office/powerpoint/2010/main" val="3992222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74978" y="1201994"/>
            <a:ext cx="11175759" cy="5191137"/>
          </a:xfrm>
        </p:spPr>
        <p:txBody>
          <a:bodyPr vert="horz" lIns="91440" tIns="45720" rIns="91440" bIns="45720" rtlCol="0" anchor="t">
            <a:normAutofit/>
          </a:bodyPr>
          <a:lstStyle/>
          <a:p>
            <a:pPr marL="0" indent="0">
              <a:buNone/>
            </a:pPr>
            <a:r>
              <a:rPr lang="en-US" sz="2400">
                <a:ea typeface="+mn-lt"/>
                <a:cs typeface="+mn-lt"/>
              </a:rPr>
              <a:t>16 layer-</a:t>
            </a:r>
            <a:r>
              <a:rPr lang="en-US" sz="2400" err="1">
                <a:ea typeface="+mn-lt"/>
                <a:cs typeface="+mn-lt"/>
              </a:rPr>
              <a:t>ből</a:t>
            </a:r>
            <a:r>
              <a:rPr lang="en-US" sz="2400">
                <a:ea typeface="+mn-lt"/>
                <a:cs typeface="+mn-lt"/>
              </a:rPr>
              <a:t> </a:t>
            </a:r>
            <a:r>
              <a:rPr lang="en-US" sz="2400" err="1">
                <a:ea typeface="+mn-lt"/>
                <a:cs typeface="+mn-lt"/>
              </a:rPr>
              <a:t>álló</a:t>
            </a:r>
            <a:r>
              <a:rPr lang="en-US" sz="2400">
                <a:ea typeface="+mn-lt"/>
                <a:cs typeface="+mn-lt"/>
              </a:rPr>
              <a:t> CNN:</a:t>
            </a:r>
            <a:br>
              <a:rPr lang="en-US" sz="2400">
                <a:ea typeface="+mn-lt"/>
                <a:cs typeface="+mn-lt"/>
              </a:rPr>
            </a:br>
            <a:br>
              <a:rPr lang="en-US" sz="2400">
                <a:ea typeface="+mn-lt"/>
                <a:cs typeface="+mn-lt"/>
              </a:rPr>
            </a:br>
            <a:endParaRPr lang="en-US" sz="2400">
              <a:ea typeface="+mn-lt"/>
              <a:cs typeface="+mn-lt"/>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VGG16</a:t>
            </a:r>
          </a:p>
        </p:txBody>
      </p:sp>
      <p:pic>
        <p:nvPicPr>
          <p:cNvPr id="5" name="Picture 4" descr="Step by step VGG16 implementation in Keras for Beginners||100%  Understanding | by PRIYANSH NAGAR | Medium">
            <a:extLst>
              <a:ext uri="{FF2B5EF4-FFF2-40B4-BE49-F238E27FC236}">
                <a16:creationId xmlns:a16="http://schemas.microsoft.com/office/drawing/2014/main" id="{EEA748BE-A053-5384-3983-DD347BC7E23C}"/>
              </a:ext>
            </a:extLst>
          </p:cNvPr>
          <p:cNvPicPr>
            <a:picLocks noChangeAspect="1"/>
          </p:cNvPicPr>
          <p:nvPr/>
        </p:nvPicPr>
        <p:blipFill>
          <a:blip r:embed="rId2"/>
          <a:stretch>
            <a:fillRect/>
          </a:stretch>
        </p:blipFill>
        <p:spPr>
          <a:xfrm>
            <a:off x="439024" y="1784650"/>
            <a:ext cx="6224431" cy="3660729"/>
          </a:xfrm>
          <a:prstGeom prst="rect">
            <a:avLst/>
          </a:prstGeom>
        </p:spPr>
      </p:pic>
      <p:sp>
        <p:nvSpPr>
          <p:cNvPr id="7" name="TextBox 6">
            <a:extLst>
              <a:ext uri="{FF2B5EF4-FFF2-40B4-BE49-F238E27FC236}">
                <a16:creationId xmlns:a16="http://schemas.microsoft.com/office/drawing/2014/main" id="{B8DB1135-3ED0-CCD2-CE3C-C1DC9AFFBAD7}"/>
              </a:ext>
            </a:extLst>
          </p:cNvPr>
          <p:cNvSpPr txBox="1"/>
          <p:nvPr/>
        </p:nvSpPr>
        <p:spPr>
          <a:xfrm>
            <a:off x="4593566" y="2170981"/>
            <a:ext cx="244846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Open Sans"/>
                <a:cs typeface="Open Sans"/>
              </a:rPr>
              <a:t>Feature vector</a:t>
            </a:r>
            <a:endParaRPr lang="en-US" sz="1200"/>
          </a:p>
        </p:txBody>
      </p:sp>
      <p:pic>
        <p:nvPicPr>
          <p:cNvPr id="8" name="Picture 7" descr="A long thin stick with a white background&#10;&#10;Description automatically generated">
            <a:extLst>
              <a:ext uri="{FF2B5EF4-FFF2-40B4-BE49-F238E27FC236}">
                <a16:creationId xmlns:a16="http://schemas.microsoft.com/office/drawing/2014/main" id="{6FCAA70C-A496-5E47-3960-B77DC20F4DBF}"/>
              </a:ext>
            </a:extLst>
          </p:cNvPr>
          <p:cNvPicPr>
            <a:picLocks noChangeAspect="1"/>
          </p:cNvPicPr>
          <p:nvPr/>
        </p:nvPicPr>
        <p:blipFill>
          <a:blip r:embed="rId3"/>
          <a:stretch>
            <a:fillRect/>
          </a:stretch>
        </p:blipFill>
        <p:spPr>
          <a:xfrm>
            <a:off x="4569215" y="2449542"/>
            <a:ext cx="652553" cy="79435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49E286D-6EDD-4622-C5FC-6B673586FC47}"/>
              </a:ext>
            </a:extLst>
          </p:cNvPr>
          <p:cNvPicPr>
            <a:picLocks noChangeAspect="1"/>
          </p:cNvPicPr>
          <p:nvPr/>
        </p:nvPicPr>
        <p:blipFill>
          <a:blip r:embed="rId4"/>
          <a:stretch>
            <a:fillRect/>
          </a:stretch>
        </p:blipFill>
        <p:spPr>
          <a:xfrm>
            <a:off x="7024777" y="2199520"/>
            <a:ext cx="2333446" cy="3199393"/>
          </a:xfrm>
          <a:prstGeom prst="rect">
            <a:avLst/>
          </a:prstGeom>
        </p:spPr>
      </p:pic>
      <p:pic>
        <p:nvPicPr>
          <p:cNvPr id="11" name="Picture 10" descr="A close up of a flower&#10;&#10;Description automatically generated">
            <a:extLst>
              <a:ext uri="{FF2B5EF4-FFF2-40B4-BE49-F238E27FC236}">
                <a16:creationId xmlns:a16="http://schemas.microsoft.com/office/drawing/2014/main" id="{AB87CA99-BCAA-6672-B880-518B858E7CB3}"/>
              </a:ext>
            </a:extLst>
          </p:cNvPr>
          <p:cNvPicPr>
            <a:picLocks noChangeAspect="1"/>
          </p:cNvPicPr>
          <p:nvPr/>
        </p:nvPicPr>
        <p:blipFill>
          <a:blip r:embed="rId5"/>
          <a:stretch>
            <a:fillRect/>
          </a:stretch>
        </p:blipFill>
        <p:spPr>
          <a:xfrm>
            <a:off x="10008079" y="1526232"/>
            <a:ext cx="1743974" cy="1138536"/>
          </a:xfrm>
          <a:prstGeom prst="rect">
            <a:avLst/>
          </a:prstGeom>
        </p:spPr>
      </p:pic>
      <p:pic>
        <p:nvPicPr>
          <p:cNvPr id="12" name="Picture 11" descr="Ramaria stricta, Upright Coral fungus">
            <a:extLst>
              <a:ext uri="{FF2B5EF4-FFF2-40B4-BE49-F238E27FC236}">
                <a16:creationId xmlns:a16="http://schemas.microsoft.com/office/drawing/2014/main" id="{D51A8E0A-8D82-9BDC-BC97-E30FFC9FCBEE}"/>
              </a:ext>
            </a:extLst>
          </p:cNvPr>
          <p:cNvPicPr>
            <a:picLocks noChangeAspect="1"/>
          </p:cNvPicPr>
          <p:nvPr/>
        </p:nvPicPr>
        <p:blipFill>
          <a:blip r:embed="rId6"/>
          <a:stretch>
            <a:fillRect/>
          </a:stretch>
        </p:blipFill>
        <p:spPr>
          <a:xfrm>
            <a:off x="10044023" y="4154338"/>
            <a:ext cx="1600200" cy="1209136"/>
          </a:xfrm>
          <a:prstGeom prst="rect">
            <a:avLst/>
          </a:prstGeom>
        </p:spPr>
      </p:pic>
      <p:pic>
        <p:nvPicPr>
          <p:cNvPr id="13" name="Picture 12">
            <a:extLst>
              <a:ext uri="{FF2B5EF4-FFF2-40B4-BE49-F238E27FC236}">
                <a16:creationId xmlns:a16="http://schemas.microsoft.com/office/drawing/2014/main" id="{E1984B0E-82C7-32F0-26B1-ACA8F947C191}"/>
              </a:ext>
            </a:extLst>
          </p:cNvPr>
          <p:cNvPicPr>
            <a:picLocks noChangeAspect="1"/>
          </p:cNvPicPr>
          <p:nvPr/>
        </p:nvPicPr>
        <p:blipFill>
          <a:blip r:embed="rId7"/>
          <a:stretch>
            <a:fillRect/>
          </a:stretch>
        </p:blipFill>
        <p:spPr>
          <a:xfrm rot="2820000">
            <a:off x="9483949" y="2373115"/>
            <a:ext cx="315405" cy="476072"/>
          </a:xfrm>
          <a:prstGeom prst="rect">
            <a:avLst/>
          </a:prstGeom>
        </p:spPr>
      </p:pic>
      <p:pic>
        <p:nvPicPr>
          <p:cNvPr id="14" name="Picture 13">
            <a:extLst>
              <a:ext uri="{FF2B5EF4-FFF2-40B4-BE49-F238E27FC236}">
                <a16:creationId xmlns:a16="http://schemas.microsoft.com/office/drawing/2014/main" id="{B948BF7E-9404-0ED8-D535-203870ECC540}"/>
              </a:ext>
            </a:extLst>
          </p:cNvPr>
          <p:cNvPicPr>
            <a:picLocks noChangeAspect="1"/>
          </p:cNvPicPr>
          <p:nvPr/>
        </p:nvPicPr>
        <p:blipFill>
          <a:blip r:embed="rId7"/>
          <a:stretch>
            <a:fillRect/>
          </a:stretch>
        </p:blipFill>
        <p:spPr>
          <a:xfrm rot="4740000">
            <a:off x="9536233" y="4089550"/>
            <a:ext cx="329781" cy="512014"/>
          </a:xfrm>
          <a:prstGeom prst="rect">
            <a:avLst/>
          </a:prstGeom>
        </p:spPr>
      </p:pic>
      <p:pic>
        <p:nvPicPr>
          <p:cNvPr id="16" name="Picture 15" descr="A grey arrow pointing to the side&#10;&#10;Description automatically generated">
            <a:extLst>
              <a:ext uri="{FF2B5EF4-FFF2-40B4-BE49-F238E27FC236}">
                <a16:creationId xmlns:a16="http://schemas.microsoft.com/office/drawing/2014/main" id="{C46532A6-AC1F-89B4-32FF-214AB1F8FEC4}"/>
              </a:ext>
            </a:extLst>
          </p:cNvPr>
          <p:cNvPicPr>
            <a:picLocks noChangeAspect="1"/>
          </p:cNvPicPr>
          <p:nvPr/>
        </p:nvPicPr>
        <p:blipFill>
          <a:blip r:embed="rId8"/>
          <a:stretch>
            <a:fillRect/>
          </a:stretch>
        </p:blipFill>
        <p:spPr>
          <a:xfrm>
            <a:off x="6575664" y="3455958"/>
            <a:ext cx="334634" cy="319896"/>
          </a:xfrm>
          <a:prstGeom prst="rect">
            <a:avLst/>
          </a:prstGeom>
        </p:spPr>
      </p:pic>
    </p:spTree>
    <p:extLst>
      <p:ext uri="{BB962C8B-B14F-4D97-AF65-F5344CB8AC3E}">
        <p14:creationId xmlns:p14="http://schemas.microsoft.com/office/powerpoint/2010/main" val="4148434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Cél</a:t>
            </a:r>
            <a:endParaRPr lang="hu-HU"/>
          </a:p>
        </p:txBody>
      </p:sp>
      <p:pic>
        <p:nvPicPr>
          <p:cNvPr id="5" name="Picture 4" descr="A diagram of a computer hardware system&#10;&#10;Description automatically generated">
            <a:extLst>
              <a:ext uri="{FF2B5EF4-FFF2-40B4-BE49-F238E27FC236}">
                <a16:creationId xmlns:a16="http://schemas.microsoft.com/office/drawing/2014/main" id="{A7128DD0-C96B-B377-DF83-273757F9D8C2}"/>
              </a:ext>
            </a:extLst>
          </p:cNvPr>
          <p:cNvPicPr>
            <a:picLocks noChangeAspect="1"/>
          </p:cNvPicPr>
          <p:nvPr/>
        </p:nvPicPr>
        <p:blipFill>
          <a:blip r:embed="rId3"/>
          <a:stretch>
            <a:fillRect/>
          </a:stretch>
        </p:blipFill>
        <p:spPr>
          <a:xfrm>
            <a:off x="411192" y="2110257"/>
            <a:ext cx="7890294" cy="1868293"/>
          </a:xfrm>
          <a:prstGeom prst="rect">
            <a:avLst/>
          </a:prstGeom>
        </p:spPr>
      </p:pic>
      <p:pic>
        <p:nvPicPr>
          <p:cNvPr id="6" name="Picture 5" descr="A diagram of a fault&#10;&#10;Description automatically generated">
            <a:extLst>
              <a:ext uri="{FF2B5EF4-FFF2-40B4-BE49-F238E27FC236}">
                <a16:creationId xmlns:a16="http://schemas.microsoft.com/office/drawing/2014/main" id="{EF19A8AB-9912-3BA4-4871-C13A96F54E60}"/>
              </a:ext>
            </a:extLst>
          </p:cNvPr>
          <p:cNvPicPr>
            <a:picLocks noChangeAspect="1"/>
          </p:cNvPicPr>
          <p:nvPr/>
        </p:nvPicPr>
        <p:blipFill>
          <a:blip r:embed="rId4"/>
          <a:stretch>
            <a:fillRect/>
          </a:stretch>
        </p:blipFill>
        <p:spPr>
          <a:xfrm>
            <a:off x="9127826" y="1772279"/>
            <a:ext cx="2052368" cy="2285461"/>
          </a:xfrm>
          <a:prstGeom prst="rect">
            <a:avLst/>
          </a:prstGeom>
        </p:spPr>
      </p:pic>
      <p:sp>
        <p:nvSpPr>
          <p:cNvPr id="7" name="TextBox 6">
            <a:extLst>
              <a:ext uri="{FF2B5EF4-FFF2-40B4-BE49-F238E27FC236}">
                <a16:creationId xmlns:a16="http://schemas.microsoft.com/office/drawing/2014/main" id="{2FA578D0-87BA-6382-B20C-CA0F18BED041}"/>
              </a:ext>
            </a:extLst>
          </p:cNvPr>
          <p:cNvSpPr txBox="1"/>
          <p:nvPr/>
        </p:nvSpPr>
        <p:spPr>
          <a:xfrm>
            <a:off x="517584" y="1114245"/>
            <a:ext cx="70851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Open Sans"/>
                <a:cs typeface="Open Sans"/>
              </a:rPr>
              <a:t>DNN </a:t>
            </a:r>
            <a:r>
              <a:rPr lang="en-US" err="1">
                <a:ea typeface="Open Sans"/>
                <a:cs typeface="Open Sans"/>
              </a:rPr>
              <a:t>által</a:t>
            </a:r>
            <a:r>
              <a:rPr lang="en-US">
                <a:ea typeface="Open Sans"/>
                <a:cs typeface="Open Sans"/>
              </a:rPr>
              <a:t> </a:t>
            </a:r>
            <a:r>
              <a:rPr lang="en-US" err="1">
                <a:ea typeface="Open Sans"/>
                <a:cs typeface="Open Sans"/>
              </a:rPr>
              <a:t>hibásan</a:t>
            </a:r>
            <a:r>
              <a:rPr lang="en-US">
                <a:ea typeface="Open Sans"/>
                <a:cs typeface="Open Sans"/>
              </a:rPr>
              <a:t> </a:t>
            </a:r>
            <a:r>
              <a:rPr lang="en-US" err="1">
                <a:ea typeface="Open Sans"/>
                <a:cs typeface="Open Sans"/>
              </a:rPr>
              <a:t>becsült</a:t>
            </a:r>
            <a:r>
              <a:rPr lang="en-US">
                <a:ea typeface="Open Sans"/>
                <a:cs typeface="Open Sans"/>
              </a:rPr>
              <a:t> </a:t>
            </a:r>
            <a:r>
              <a:rPr lang="en-US" err="1">
                <a:ea typeface="Open Sans"/>
                <a:cs typeface="Open Sans"/>
              </a:rPr>
              <a:t>képek</a:t>
            </a:r>
            <a:r>
              <a:rPr lang="en-US">
                <a:ea typeface="Open Sans"/>
                <a:cs typeface="Open Sans"/>
              </a:rPr>
              <a:t> </a:t>
            </a:r>
            <a:r>
              <a:rPr lang="en-US" err="1">
                <a:ea typeface="Open Sans"/>
                <a:cs typeface="Open Sans"/>
              </a:rPr>
              <a:t>clusterezése</a:t>
            </a:r>
          </a:p>
          <a:p>
            <a:endParaRPr lang="en-US">
              <a:ea typeface="Open Sans"/>
              <a:cs typeface="Open Sans"/>
            </a:endParaRPr>
          </a:p>
        </p:txBody>
      </p:sp>
    </p:spTree>
    <p:extLst>
      <p:ext uri="{BB962C8B-B14F-4D97-AF65-F5344CB8AC3E}">
        <p14:creationId xmlns:p14="http://schemas.microsoft.com/office/powerpoint/2010/main" val="109736270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Cifar10 </a:t>
            </a:r>
            <a:r>
              <a:rPr lang="hu-HU" err="1">
                <a:ea typeface="Open Sans ExtraBold"/>
                <a:cs typeface="Open Sans ExtraBold"/>
              </a:rPr>
              <a:t>Dataset</a:t>
            </a:r>
            <a:endParaRPr lang="hu-HU" err="1"/>
          </a:p>
        </p:txBody>
      </p:sp>
      <p:pic>
        <p:nvPicPr>
          <p:cNvPr id="7" name="Picture 6" descr="A collage of images of animals and cars&#10;&#10;Description automatically generated">
            <a:extLst>
              <a:ext uri="{FF2B5EF4-FFF2-40B4-BE49-F238E27FC236}">
                <a16:creationId xmlns:a16="http://schemas.microsoft.com/office/drawing/2014/main" id="{F2748D2C-2173-B8AE-49F4-43B730E01C73}"/>
              </a:ext>
            </a:extLst>
          </p:cNvPr>
          <p:cNvPicPr>
            <a:picLocks noChangeAspect="1"/>
          </p:cNvPicPr>
          <p:nvPr/>
        </p:nvPicPr>
        <p:blipFill>
          <a:blip r:embed="rId3"/>
          <a:stretch>
            <a:fillRect/>
          </a:stretch>
        </p:blipFill>
        <p:spPr>
          <a:xfrm>
            <a:off x="6154947" y="1266076"/>
            <a:ext cx="5259237" cy="4059865"/>
          </a:xfrm>
          <a:prstGeom prst="rect">
            <a:avLst/>
          </a:prstGeom>
        </p:spPr>
      </p:pic>
      <p:sp>
        <p:nvSpPr>
          <p:cNvPr id="8" name="TextBox 7">
            <a:extLst>
              <a:ext uri="{FF2B5EF4-FFF2-40B4-BE49-F238E27FC236}">
                <a16:creationId xmlns:a16="http://schemas.microsoft.com/office/drawing/2014/main" id="{2D85E61C-F166-7B62-7242-DDBDF50B3644}"/>
              </a:ext>
            </a:extLst>
          </p:cNvPr>
          <p:cNvSpPr txBox="1"/>
          <p:nvPr/>
        </p:nvSpPr>
        <p:spPr>
          <a:xfrm>
            <a:off x="582282" y="1265207"/>
            <a:ext cx="634760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Open Sans"/>
                <a:cs typeface="Open Sans"/>
              </a:rPr>
              <a:t>Dataset:</a:t>
            </a:r>
          </a:p>
          <a:p>
            <a:r>
              <a:rPr lang="en-US">
                <a:ea typeface="Open Sans"/>
                <a:cs typeface="Open Sans"/>
              </a:rPr>
              <a:t>     - 32*32-es </a:t>
            </a:r>
            <a:r>
              <a:rPr lang="en-US" err="1">
                <a:ea typeface="Open Sans"/>
                <a:cs typeface="Open Sans"/>
              </a:rPr>
              <a:t>képek</a:t>
            </a:r>
            <a:endParaRPr lang="en-US">
              <a:ea typeface="Open Sans"/>
              <a:cs typeface="Open Sans"/>
            </a:endParaRPr>
          </a:p>
          <a:p>
            <a:r>
              <a:rPr lang="en-US">
                <a:ea typeface="Open Sans"/>
                <a:cs typeface="Open Sans"/>
              </a:rPr>
              <a:t>     - 10 </a:t>
            </a:r>
            <a:r>
              <a:rPr lang="en-US" err="1">
                <a:ea typeface="Open Sans"/>
                <a:cs typeface="Open Sans"/>
              </a:rPr>
              <a:t>osztály</a:t>
            </a:r>
            <a:endParaRPr lang="en-US">
              <a:ea typeface="Open Sans"/>
              <a:cs typeface="Open Sans"/>
            </a:endParaRPr>
          </a:p>
          <a:p>
            <a:r>
              <a:rPr lang="en-US">
                <a:ea typeface="Open Sans"/>
                <a:cs typeface="Open Sans"/>
              </a:rPr>
              <a:t>     - 50 000 </a:t>
            </a:r>
            <a:r>
              <a:rPr lang="en-US" err="1">
                <a:ea typeface="Open Sans"/>
                <a:cs typeface="Open Sans"/>
              </a:rPr>
              <a:t>kép</a:t>
            </a:r>
            <a:endParaRPr lang="en-US">
              <a:ea typeface="Open Sans"/>
              <a:cs typeface="Open Sans"/>
            </a:endParaRPr>
          </a:p>
          <a:p>
            <a:endParaRPr lang="en-US">
              <a:ea typeface="Open Sans"/>
              <a:cs typeface="Open Sans"/>
            </a:endParaRPr>
          </a:p>
          <a:p>
            <a:r>
              <a:rPr lang="en-US" err="1">
                <a:ea typeface="Open Sans"/>
                <a:cs typeface="Open Sans"/>
              </a:rPr>
              <a:t>Képek</a:t>
            </a:r>
            <a:r>
              <a:rPr lang="en-US">
                <a:ea typeface="Open Sans"/>
                <a:cs typeface="Open Sans"/>
              </a:rPr>
              <a:t> </a:t>
            </a:r>
            <a:r>
              <a:rPr lang="en-US" err="1">
                <a:ea typeface="Open Sans"/>
                <a:cs typeface="Open Sans"/>
              </a:rPr>
              <a:t>átméretezése</a:t>
            </a:r>
            <a:r>
              <a:rPr lang="en-US">
                <a:ea typeface="Open Sans"/>
                <a:cs typeface="Open Sans"/>
              </a:rPr>
              <a:t>:</a:t>
            </a:r>
            <a:br>
              <a:rPr lang="en-US"/>
            </a:br>
            <a:r>
              <a:rPr lang="en-US">
                <a:ea typeface="Open Sans"/>
                <a:cs typeface="Open Sans"/>
              </a:rPr>
              <a:t>      </a:t>
            </a:r>
          </a:p>
        </p:txBody>
      </p:sp>
      <p:pic>
        <p:nvPicPr>
          <p:cNvPr id="10" name="Picture 9" descr="A blurry image of a boat&#10;&#10;Description automatically generated">
            <a:extLst>
              <a:ext uri="{FF2B5EF4-FFF2-40B4-BE49-F238E27FC236}">
                <a16:creationId xmlns:a16="http://schemas.microsoft.com/office/drawing/2014/main" id="{0EC35FE0-E4B0-5D2F-35E2-D32EE3498892}"/>
              </a:ext>
            </a:extLst>
          </p:cNvPr>
          <p:cNvPicPr>
            <a:picLocks noChangeAspect="1"/>
          </p:cNvPicPr>
          <p:nvPr/>
        </p:nvPicPr>
        <p:blipFill>
          <a:blip r:embed="rId4"/>
          <a:stretch>
            <a:fillRect/>
          </a:stretch>
        </p:blipFill>
        <p:spPr>
          <a:xfrm>
            <a:off x="3196087" y="3505200"/>
            <a:ext cx="1752600" cy="1745411"/>
          </a:xfrm>
          <a:prstGeom prst="rect">
            <a:avLst/>
          </a:prstGeom>
        </p:spPr>
      </p:pic>
      <p:pic>
        <p:nvPicPr>
          <p:cNvPr id="11" name="Picture 10" descr="A boat in the water&#10;&#10;Description automatically generated">
            <a:extLst>
              <a:ext uri="{FF2B5EF4-FFF2-40B4-BE49-F238E27FC236}">
                <a16:creationId xmlns:a16="http://schemas.microsoft.com/office/drawing/2014/main" id="{8BDFC9C0-3684-2E53-7B3B-96826E23A759}"/>
              </a:ext>
            </a:extLst>
          </p:cNvPr>
          <p:cNvPicPr>
            <a:picLocks noChangeAspect="1"/>
          </p:cNvPicPr>
          <p:nvPr/>
        </p:nvPicPr>
        <p:blipFill>
          <a:blip r:embed="rId5"/>
          <a:stretch>
            <a:fillRect/>
          </a:stretch>
        </p:blipFill>
        <p:spPr>
          <a:xfrm>
            <a:off x="677174" y="3506818"/>
            <a:ext cx="1743973" cy="1742174"/>
          </a:xfrm>
          <a:prstGeom prst="rect">
            <a:avLst/>
          </a:prstGeom>
        </p:spPr>
      </p:pic>
      <p:sp>
        <p:nvSpPr>
          <p:cNvPr id="12" name="TextBox 11">
            <a:extLst>
              <a:ext uri="{FF2B5EF4-FFF2-40B4-BE49-F238E27FC236}">
                <a16:creationId xmlns:a16="http://schemas.microsoft.com/office/drawing/2014/main" id="{18757B6D-E238-0D0C-D8F9-50375DD8AC48}"/>
              </a:ext>
            </a:extLst>
          </p:cNvPr>
          <p:cNvSpPr txBox="1"/>
          <p:nvPr/>
        </p:nvSpPr>
        <p:spPr>
          <a:xfrm>
            <a:off x="1193320" y="3184585"/>
            <a:ext cx="2326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Open Sans"/>
                <a:cs typeface="Open Sans"/>
              </a:rPr>
              <a:t>32*32</a:t>
            </a:r>
            <a:endParaRPr lang="en-US"/>
          </a:p>
        </p:txBody>
      </p:sp>
      <p:sp>
        <p:nvSpPr>
          <p:cNvPr id="13" name="TextBox 12">
            <a:extLst>
              <a:ext uri="{FF2B5EF4-FFF2-40B4-BE49-F238E27FC236}">
                <a16:creationId xmlns:a16="http://schemas.microsoft.com/office/drawing/2014/main" id="{0BF5D998-60E2-FAA2-E6A6-F59852CCD480}"/>
              </a:ext>
            </a:extLst>
          </p:cNvPr>
          <p:cNvSpPr txBox="1"/>
          <p:nvPr/>
        </p:nvSpPr>
        <p:spPr>
          <a:xfrm>
            <a:off x="3544018" y="3163019"/>
            <a:ext cx="2987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Open Sans"/>
                <a:cs typeface="Open Sans"/>
              </a:rPr>
              <a:t>224*224</a:t>
            </a:r>
            <a:endParaRPr lang="en-US"/>
          </a:p>
        </p:txBody>
      </p:sp>
    </p:spTree>
    <p:extLst>
      <p:ext uri="{BB962C8B-B14F-4D97-AF65-F5344CB8AC3E}">
        <p14:creationId xmlns:p14="http://schemas.microsoft.com/office/powerpoint/2010/main" val="2626465028"/>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dirty="0"/>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dirty="0">
                <a:ea typeface="Open Sans ExtraBold"/>
                <a:cs typeface="Open Sans ExtraBold"/>
              </a:rPr>
              <a:t>Cifar10 Dataset</a:t>
            </a:r>
            <a:r>
              <a:rPr lang="en-US" dirty="0">
                <a:ea typeface="Open Sans ExtraBold"/>
                <a:cs typeface="Open Sans ExtraBold"/>
              </a:rPr>
              <a:t>, </a:t>
            </a:r>
            <a:r>
              <a:rPr lang="en-US" dirty="0" err="1">
                <a:ea typeface="Open Sans ExtraBold"/>
                <a:cs typeface="Open Sans ExtraBold"/>
              </a:rPr>
              <a:t>Saját</a:t>
            </a:r>
            <a:r>
              <a:rPr lang="en-US" dirty="0">
                <a:ea typeface="Open Sans ExtraBold"/>
                <a:cs typeface="Open Sans ExtraBold"/>
              </a:rPr>
              <a:t> CNN</a:t>
            </a:r>
            <a:endParaRPr lang="hu-HU" dirty="0"/>
          </a:p>
        </p:txBody>
      </p:sp>
      <p:pic>
        <p:nvPicPr>
          <p:cNvPr id="7" name="Picture 6" descr="A collage of images of animals and cars&#10;&#10;Description automatically generated">
            <a:extLst>
              <a:ext uri="{FF2B5EF4-FFF2-40B4-BE49-F238E27FC236}">
                <a16:creationId xmlns:a16="http://schemas.microsoft.com/office/drawing/2014/main" id="{F2748D2C-2173-B8AE-49F4-43B730E01C73}"/>
              </a:ext>
            </a:extLst>
          </p:cNvPr>
          <p:cNvPicPr>
            <a:picLocks noChangeAspect="1"/>
          </p:cNvPicPr>
          <p:nvPr/>
        </p:nvPicPr>
        <p:blipFill>
          <a:blip r:embed="rId2"/>
          <a:stretch>
            <a:fillRect/>
          </a:stretch>
        </p:blipFill>
        <p:spPr>
          <a:xfrm>
            <a:off x="5552967" y="1035486"/>
            <a:ext cx="5259237" cy="4059865"/>
          </a:xfrm>
          <a:prstGeom prst="rect">
            <a:avLst/>
          </a:prstGeom>
        </p:spPr>
      </p:pic>
      <p:sp>
        <p:nvSpPr>
          <p:cNvPr id="8" name="TextBox 7">
            <a:extLst>
              <a:ext uri="{FF2B5EF4-FFF2-40B4-BE49-F238E27FC236}">
                <a16:creationId xmlns:a16="http://schemas.microsoft.com/office/drawing/2014/main" id="{2D85E61C-F166-7B62-7242-DDBDF50B3644}"/>
              </a:ext>
            </a:extLst>
          </p:cNvPr>
          <p:cNvSpPr txBox="1"/>
          <p:nvPr/>
        </p:nvSpPr>
        <p:spPr>
          <a:xfrm>
            <a:off x="582282" y="1265207"/>
            <a:ext cx="634760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Open Sans"/>
                <a:cs typeface="Open Sans"/>
              </a:rPr>
              <a:t>Dataset:</a:t>
            </a:r>
          </a:p>
          <a:p>
            <a:r>
              <a:rPr lang="en-US" dirty="0">
                <a:ea typeface="Open Sans"/>
                <a:cs typeface="Open Sans"/>
              </a:rPr>
              <a:t>     - 32*32-es </a:t>
            </a:r>
            <a:r>
              <a:rPr lang="en-US" dirty="0" err="1">
                <a:ea typeface="Open Sans"/>
                <a:cs typeface="Open Sans"/>
              </a:rPr>
              <a:t>képek</a:t>
            </a:r>
            <a:endParaRPr lang="en-US" dirty="0">
              <a:ea typeface="Open Sans"/>
              <a:cs typeface="Open Sans"/>
            </a:endParaRPr>
          </a:p>
          <a:p>
            <a:r>
              <a:rPr lang="en-US" dirty="0">
                <a:ea typeface="Open Sans"/>
                <a:cs typeface="Open Sans"/>
              </a:rPr>
              <a:t>     - 10 </a:t>
            </a:r>
            <a:r>
              <a:rPr lang="en-US" dirty="0" err="1">
                <a:ea typeface="Open Sans"/>
                <a:cs typeface="Open Sans"/>
              </a:rPr>
              <a:t>osztály</a:t>
            </a:r>
            <a:endParaRPr lang="en-US" dirty="0">
              <a:ea typeface="Open Sans"/>
              <a:cs typeface="Open Sans"/>
            </a:endParaRPr>
          </a:p>
          <a:p>
            <a:r>
              <a:rPr lang="en-US" dirty="0">
                <a:ea typeface="Open Sans"/>
                <a:cs typeface="Open Sans"/>
              </a:rPr>
              <a:t>     - 50 000 </a:t>
            </a:r>
            <a:r>
              <a:rPr lang="en-US" dirty="0" err="1">
                <a:ea typeface="Open Sans"/>
                <a:cs typeface="Open Sans"/>
              </a:rPr>
              <a:t>kép</a:t>
            </a:r>
            <a:endParaRPr lang="en-US" dirty="0">
              <a:ea typeface="Open Sans"/>
              <a:cs typeface="Open Sans"/>
            </a:endParaRPr>
          </a:p>
          <a:p>
            <a:endParaRPr lang="en-US" dirty="0">
              <a:ea typeface="Open Sans"/>
              <a:cs typeface="Open Sans"/>
            </a:endParaRPr>
          </a:p>
          <a:p>
            <a:endParaRPr lang="en-US" dirty="0"/>
          </a:p>
          <a:p>
            <a:endParaRPr lang="en-US" dirty="0"/>
          </a:p>
          <a:p>
            <a:endParaRPr lang="en-US" dirty="0"/>
          </a:p>
          <a:p>
            <a:r>
              <a:rPr lang="en-US" dirty="0" err="1"/>
              <a:t>Neurális</a:t>
            </a:r>
            <a:r>
              <a:rPr lang="en-US" dirty="0"/>
              <a:t> </a:t>
            </a:r>
            <a:r>
              <a:rPr lang="en-US" dirty="0" err="1"/>
              <a:t>Háló</a:t>
            </a:r>
            <a:r>
              <a:rPr lang="en-US" dirty="0"/>
              <a:t>:</a:t>
            </a:r>
          </a:p>
          <a:p>
            <a:r>
              <a:rPr lang="en-US" dirty="0"/>
              <a:t>      - </a:t>
            </a:r>
            <a:r>
              <a:rPr lang="en-US" dirty="0" err="1"/>
              <a:t>Konvolúciós</a:t>
            </a:r>
            <a:r>
              <a:rPr lang="en-US" dirty="0"/>
              <a:t> </a:t>
            </a:r>
            <a:r>
              <a:rPr lang="en-US" dirty="0" err="1"/>
              <a:t>neurális</a:t>
            </a:r>
            <a:r>
              <a:rPr lang="en-US" dirty="0"/>
              <a:t> </a:t>
            </a:r>
            <a:r>
              <a:rPr lang="en-US" dirty="0" err="1"/>
              <a:t>háló</a:t>
            </a:r>
            <a:r>
              <a:rPr lang="en-US" dirty="0"/>
              <a:t> (14 </a:t>
            </a:r>
            <a:r>
              <a:rPr lang="en-US" dirty="0" err="1"/>
              <a:t>réteg</a:t>
            </a:r>
            <a:r>
              <a:rPr lang="en-US" dirty="0"/>
              <a:t>)</a:t>
            </a:r>
          </a:p>
          <a:p>
            <a:r>
              <a:rPr lang="en-US" dirty="0"/>
              <a:t>      - Cifar10 </a:t>
            </a:r>
            <a:r>
              <a:rPr lang="en-US" dirty="0" err="1"/>
              <a:t>képeken</a:t>
            </a:r>
            <a:r>
              <a:rPr lang="en-US" dirty="0"/>
              <a:t> </a:t>
            </a:r>
            <a:r>
              <a:rPr lang="en-US" dirty="0" err="1"/>
              <a:t>tanított</a:t>
            </a:r>
            <a:r>
              <a:rPr lang="en-US" dirty="0"/>
              <a:t> (10 </a:t>
            </a:r>
            <a:r>
              <a:rPr lang="en-US" dirty="0" err="1"/>
              <a:t>osztály</a:t>
            </a:r>
            <a:r>
              <a:rPr lang="en-US" dirty="0"/>
              <a:t>) </a:t>
            </a:r>
          </a:p>
          <a:p>
            <a:r>
              <a:rPr lang="en-US" dirty="0"/>
              <a:t>      - 83%-</a:t>
            </a:r>
            <a:r>
              <a:rPr lang="en-US" dirty="0" err="1"/>
              <a:t>os</a:t>
            </a:r>
            <a:r>
              <a:rPr lang="en-US" dirty="0"/>
              <a:t> </a:t>
            </a:r>
            <a:r>
              <a:rPr lang="en-US" dirty="0" err="1"/>
              <a:t>pontosság</a:t>
            </a:r>
            <a:endParaRPr lang="en-US" dirty="0"/>
          </a:p>
          <a:p>
            <a:endParaRPr lang="en-US" dirty="0"/>
          </a:p>
          <a:p>
            <a:br>
              <a:rPr lang="en-US" dirty="0"/>
            </a:br>
            <a:r>
              <a:rPr lang="en-US" dirty="0">
                <a:ea typeface="Open Sans"/>
                <a:cs typeface="Open Sans"/>
              </a:rPr>
              <a:t>      </a:t>
            </a:r>
          </a:p>
        </p:txBody>
      </p:sp>
    </p:spTree>
    <p:extLst>
      <p:ext uri="{BB962C8B-B14F-4D97-AF65-F5344CB8AC3E}">
        <p14:creationId xmlns:p14="http://schemas.microsoft.com/office/powerpoint/2010/main" val="106241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dirty="0"/>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en-US" dirty="0" err="1">
                <a:ea typeface="Open Sans ExtraBold"/>
                <a:cs typeface="Open Sans ExtraBold"/>
              </a:rPr>
              <a:t>Eredmény</a:t>
            </a:r>
            <a:endParaRPr lang="hu-HU" dirty="0"/>
          </a:p>
        </p:txBody>
      </p:sp>
      <p:sp>
        <p:nvSpPr>
          <p:cNvPr id="8" name="TextBox 7">
            <a:extLst>
              <a:ext uri="{FF2B5EF4-FFF2-40B4-BE49-F238E27FC236}">
                <a16:creationId xmlns:a16="http://schemas.microsoft.com/office/drawing/2014/main" id="{2D85E61C-F166-7B62-7242-DDBDF50B3644}"/>
              </a:ext>
            </a:extLst>
          </p:cNvPr>
          <p:cNvSpPr txBox="1"/>
          <p:nvPr/>
        </p:nvSpPr>
        <p:spPr>
          <a:xfrm>
            <a:off x="582282" y="1265207"/>
            <a:ext cx="634760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r>
              <a:rPr lang="en-US" dirty="0"/>
              <a:t>- 10 000 </a:t>
            </a:r>
            <a:r>
              <a:rPr lang="en-US" dirty="0" err="1"/>
              <a:t>kép</a:t>
            </a:r>
            <a:endParaRPr lang="en-US" dirty="0"/>
          </a:p>
          <a:p>
            <a:r>
              <a:rPr lang="en-US" dirty="0"/>
              <a:t>- kb. 2000 </a:t>
            </a:r>
            <a:r>
              <a:rPr lang="en-US" dirty="0" err="1"/>
              <a:t>hibásan</a:t>
            </a:r>
            <a:r>
              <a:rPr lang="en-US" dirty="0"/>
              <a:t> </a:t>
            </a:r>
            <a:r>
              <a:rPr lang="en-US" dirty="0" err="1"/>
              <a:t>felismert</a:t>
            </a:r>
            <a:r>
              <a:rPr lang="en-US" dirty="0"/>
              <a:t> </a:t>
            </a:r>
            <a:r>
              <a:rPr lang="en-US" dirty="0" err="1"/>
              <a:t>kép</a:t>
            </a:r>
            <a:endParaRPr lang="en-US" dirty="0"/>
          </a:p>
          <a:p>
            <a:r>
              <a:rPr lang="en-US" dirty="0"/>
              <a:t>- 193 </a:t>
            </a:r>
            <a:r>
              <a:rPr lang="en-US" dirty="0" err="1"/>
              <a:t>hibaosztály</a:t>
            </a:r>
            <a:br>
              <a:rPr lang="en-US" dirty="0"/>
            </a:br>
            <a:r>
              <a:rPr lang="en-US" dirty="0">
                <a:ea typeface="Open Sans"/>
                <a:cs typeface="Open Sans"/>
              </a:rPr>
              <a:t>      </a:t>
            </a:r>
          </a:p>
        </p:txBody>
      </p:sp>
      <p:pic>
        <p:nvPicPr>
          <p:cNvPr id="10" name="Picture 9">
            <a:extLst>
              <a:ext uri="{FF2B5EF4-FFF2-40B4-BE49-F238E27FC236}">
                <a16:creationId xmlns:a16="http://schemas.microsoft.com/office/drawing/2014/main" id="{329347A1-6279-4930-BB4D-18AF84B36742}"/>
              </a:ext>
            </a:extLst>
          </p:cNvPr>
          <p:cNvPicPr>
            <a:picLocks noChangeAspect="1"/>
          </p:cNvPicPr>
          <p:nvPr/>
        </p:nvPicPr>
        <p:blipFill>
          <a:blip r:embed="rId2"/>
          <a:stretch>
            <a:fillRect/>
          </a:stretch>
        </p:blipFill>
        <p:spPr>
          <a:xfrm>
            <a:off x="5690785" y="1115418"/>
            <a:ext cx="5763429" cy="4477375"/>
          </a:xfrm>
          <a:prstGeom prst="rect">
            <a:avLst/>
          </a:prstGeom>
        </p:spPr>
      </p:pic>
    </p:spTree>
    <p:extLst>
      <p:ext uri="{BB962C8B-B14F-4D97-AF65-F5344CB8AC3E}">
        <p14:creationId xmlns:p14="http://schemas.microsoft.com/office/powerpoint/2010/main" val="2776232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dirty="0"/>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en-US" dirty="0" err="1">
                <a:ea typeface="Open Sans ExtraBold"/>
                <a:cs typeface="Open Sans ExtraBold"/>
              </a:rPr>
              <a:t>Hibacsoportok</a:t>
            </a:r>
            <a:endParaRPr lang="hu-HU" dirty="0"/>
          </a:p>
        </p:txBody>
      </p:sp>
      <p:pic>
        <p:nvPicPr>
          <p:cNvPr id="6" name="Picture 5">
            <a:extLst>
              <a:ext uri="{FF2B5EF4-FFF2-40B4-BE49-F238E27FC236}">
                <a16:creationId xmlns:a16="http://schemas.microsoft.com/office/drawing/2014/main" id="{35E4EA79-AFDC-494D-A8E7-8C4391E8E64B}"/>
              </a:ext>
            </a:extLst>
          </p:cNvPr>
          <p:cNvPicPr>
            <a:picLocks noChangeAspect="1"/>
          </p:cNvPicPr>
          <p:nvPr/>
        </p:nvPicPr>
        <p:blipFill>
          <a:blip r:embed="rId2"/>
          <a:stretch>
            <a:fillRect/>
          </a:stretch>
        </p:blipFill>
        <p:spPr>
          <a:xfrm>
            <a:off x="5413973" y="576333"/>
            <a:ext cx="6331117" cy="2146550"/>
          </a:xfrm>
          <a:prstGeom prst="rect">
            <a:avLst/>
          </a:prstGeom>
        </p:spPr>
      </p:pic>
      <p:pic>
        <p:nvPicPr>
          <p:cNvPr id="9" name="Picture 8">
            <a:extLst>
              <a:ext uri="{FF2B5EF4-FFF2-40B4-BE49-F238E27FC236}">
                <a16:creationId xmlns:a16="http://schemas.microsoft.com/office/drawing/2014/main" id="{F3B01A6B-7316-4C1D-85C8-E5CCEF20951B}"/>
              </a:ext>
            </a:extLst>
          </p:cNvPr>
          <p:cNvPicPr>
            <a:picLocks noChangeAspect="1"/>
          </p:cNvPicPr>
          <p:nvPr/>
        </p:nvPicPr>
        <p:blipFill>
          <a:blip r:embed="rId3"/>
          <a:stretch>
            <a:fillRect/>
          </a:stretch>
        </p:blipFill>
        <p:spPr>
          <a:xfrm>
            <a:off x="5413973" y="3598156"/>
            <a:ext cx="6396843" cy="2146551"/>
          </a:xfrm>
          <a:prstGeom prst="rect">
            <a:avLst/>
          </a:prstGeom>
        </p:spPr>
      </p:pic>
      <p:pic>
        <p:nvPicPr>
          <p:cNvPr id="14" name="Picture 13">
            <a:extLst>
              <a:ext uri="{FF2B5EF4-FFF2-40B4-BE49-F238E27FC236}">
                <a16:creationId xmlns:a16="http://schemas.microsoft.com/office/drawing/2014/main" id="{0B3C67C7-E878-4835-8938-F07931E97DE9}"/>
              </a:ext>
            </a:extLst>
          </p:cNvPr>
          <p:cNvPicPr>
            <a:picLocks noChangeAspect="1"/>
          </p:cNvPicPr>
          <p:nvPr/>
        </p:nvPicPr>
        <p:blipFill>
          <a:blip r:embed="rId4"/>
          <a:stretch>
            <a:fillRect/>
          </a:stretch>
        </p:blipFill>
        <p:spPr>
          <a:xfrm>
            <a:off x="365760" y="1142104"/>
            <a:ext cx="4267200" cy="4383523"/>
          </a:xfrm>
          <a:prstGeom prst="rect">
            <a:avLst/>
          </a:prstGeom>
        </p:spPr>
      </p:pic>
    </p:spTree>
    <p:extLst>
      <p:ext uri="{BB962C8B-B14F-4D97-AF65-F5344CB8AC3E}">
        <p14:creationId xmlns:p14="http://schemas.microsoft.com/office/powerpoint/2010/main" val="1358657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dirty="0"/>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dirty="0">
              <a:ea typeface="Open Sans"/>
              <a:cs typeface="Open Sans"/>
            </a:endParaRPr>
          </a:p>
          <a:p>
            <a:pPr marL="0" indent="0">
              <a:buNone/>
            </a:pPr>
            <a:endParaRPr lang="hu-HU" sz="1200" dirty="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en-US" dirty="0" err="1">
                <a:ea typeface="Open Sans ExtraBold"/>
                <a:cs typeface="Open Sans ExtraBold"/>
              </a:rPr>
              <a:t>Közlekedési</a:t>
            </a:r>
            <a:r>
              <a:rPr lang="en-US" dirty="0">
                <a:ea typeface="Open Sans ExtraBold"/>
                <a:cs typeface="Open Sans ExtraBold"/>
              </a:rPr>
              <a:t> Dataset + </a:t>
            </a:r>
            <a:r>
              <a:rPr lang="en-US" dirty="0" err="1">
                <a:ea typeface="Open Sans ExtraBold"/>
                <a:cs typeface="Open Sans ExtraBold"/>
              </a:rPr>
              <a:t>Bisenet</a:t>
            </a:r>
            <a:r>
              <a:rPr lang="en-US" dirty="0">
                <a:ea typeface="Open Sans ExtraBold"/>
                <a:cs typeface="Open Sans ExtraBold"/>
              </a:rPr>
              <a:t> Model</a:t>
            </a:r>
            <a:endParaRPr lang="hu-HU" dirty="0"/>
          </a:p>
        </p:txBody>
      </p:sp>
      <p:pic>
        <p:nvPicPr>
          <p:cNvPr id="6" name="Picture 5">
            <a:extLst>
              <a:ext uri="{FF2B5EF4-FFF2-40B4-BE49-F238E27FC236}">
                <a16:creationId xmlns:a16="http://schemas.microsoft.com/office/drawing/2014/main" id="{74B3065C-7BA5-44A2-B9C0-2674ED8C0E97}"/>
              </a:ext>
            </a:extLst>
          </p:cNvPr>
          <p:cNvPicPr>
            <a:picLocks noChangeAspect="1"/>
          </p:cNvPicPr>
          <p:nvPr/>
        </p:nvPicPr>
        <p:blipFill>
          <a:blip r:embed="rId2"/>
          <a:stretch>
            <a:fillRect/>
          </a:stretch>
        </p:blipFill>
        <p:spPr>
          <a:xfrm>
            <a:off x="574977" y="3547529"/>
            <a:ext cx="9056183" cy="1316004"/>
          </a:xfrm>
          <a:prstGeom prst="rect">
            <a:avLst/>
          </a:prstGeom>
        </p:spPr>
      </p:pic>
      <p:pic>
        <p:nvPicPr>
          <p:cNvPr id="10" name="Picture 9">
            <a:extLst>
              <a:ext uri="{FF2B5EF4-FFF2-40B4-BE49-F238E27FC236}">
                <a16:creationId xmlns:a16="http://schemas.microsoft.com/office/drawing/2014/main" id="{79704483-9EA7-448A-8190-E55AEC5DD195}"/>
              </a:ext>
            </a:extLst>
          </p:cNvPr>
          <p:cNvPicPr>
            <a:picLocks noChangeAspect="1"/>
          </p:cNvPicPr>
          <p:nvPr/>
        </p:nvPicPr>
        <p:blipFill>
          <a:blip r:embed="rId3"/>
          <a:stretch>
            <a:fillRect/>
          </a:stretch>
        </p:blipFill>
        <p:spPr>
          <a:xfrm>
            <a:off x="574978" y="4998632"/>
            <a:ext cx="9056183" cy="1314747"/>
          </a:xfrm>
          <a:prstGeom prst="rect">
            <a:avLst/>
          </a:prstGeom>
        </p:spPr>
      </p:pic>
      <p:pic>
        <p:nvPicPr>
          <p:cNvPr id="12" name="Picture 11">
            <a:extLst>
              <a:ext uri="{FF2B5EF4-FFF2-40B4-BE49-F238E27FC236}">
                <a16:creationId xmlns:a16="http://schemas.microsoft.com/office/drawing/2014/main" id="{36281FBD-50C3-47FE-AEE4-C1CC303F074C}"/>
              </a:ext>
            </a:extLst>
          </p:cNvPr>
          <p:cNvPicPr>
            <a:picLocks noChangeAspect="1"/>
          </p:cNvPicPr>
          <p:nvPr/>
        </p:nvPicPr>
        <p:blipFill>
          <a:blip r:embed="rId4"/>
          <a:stretch>
            <a:fillRect/>
          </a:stretch>
        </p:blipFill>
        <p:spPr>
          <a:xfrm>
            <a:off x="574977" y="2104469"/>
            <a:ext cx="9056183" cy="1301175"/>
          </a:xfrm>
          <a:prstGeom prst="rect">
            <a:avLst/>
          </a:prstGeom>
        </p:spPr>
      </p:pic>
      <p:sp>
        <p:nvSpPr>
          <p:cNvPr id="13" name="TextBox 12">
            <a:extLst>
              <a:ext uri="{FF2B5EF4-FFF2-40B4-BE49-F238E27FC236}">
                <a16:creationId xmlns:a16="http://schemas.microsoft.com/office/drawing/2014/main" id="{2F1125F4-EB0E-470C-A869-ED5B9A5DECC0}"/>
              </a:ext>
            </a:extLst>
          </p:cNvPr>
          <p:cNvSpPr txBox="1"/>
          <p:nvPr/>
        </p:nvSpPr>
        <p:spPr>
          <a:xfrm>
            <a:off x="1127760" y="1676478"/>
            <a:ext cx="1433080" cy="369332"/>
          </a:xfrm>
          <a:prstGeom prst="rect">
            <a:avLst/>
          </a:prstGeom>
          <a:noFill/>
        </p:spPr>
        <p:txBody>
          <a:bodyPr wrap="square" rtlCol="0">
            <a:spAutoFit/>
          </a:bodyPr>
          <a:lstStyle/>
          <a:p>
            <a:r>
              <a:rPr lang="en-US" dirty="0" err="1"/>
              <a:t>Eredeti</a:t>
            </a:r>
            <a:r>
              <a:rPr lang="en-US" dirty="0"/>
              <a:t> </a:t>
            </a:r>
            <a:r>
              <a:rPr lang="en-US" dirty="0" err="1"/>
              <a:t>kép</a:t>
            </a:r>
            <a:endParaRPr lang="en-US" dirty="0"/>
          </a:p>
        </p:txBody>
      </p:sp>
      <p:sp>
        <p:nvSpPr>
          <p:cNvPr id="14" name="TextBox 13">
            <a:extLst>
              <a:ext uri="{FF2B5EF4-FFF2-40B4-BE49-F238E27FC236}">
                <a16:creationId xmlns:a16="http://schemas.microsoft.com/office/drawing/2014/main" id="{FE8694E4-3A9C-4816-A78B-B781328CD62E}"/>
              </a:ext>
            </a:extLst>
          </p:cNvPr>
          <p:cNvSpPr txBox="1"/>
          <p:nvPr/>
        </p:nvSpPr>
        <p:spPr>
          <a:xfrm>
            <a:off x="4278939" y="1676478"/>
            <a:ext cx="1837105" cy="369332"/>
          </a:xfrm>
          <a:prstGeom prst="rect">
            <a:avLst/>
          </a:prstGeom>
          <a:noFill/>
        </p:spPr>
        <p:txBody>
          <a:bodyPr wrap="square" rtlCol="0">
            <a:spAutoFit/>
          </a:bodyPr>
          <a:lstStyle/>
          <a:p>
            <a:r>
              <a:rPr lang="en-US" dirty="0" err="1"/>
              <a:t>Elvárt</a:t>
            </a:r>
            <a:r>
              <a:rPr lang="en-US" dirty="0"/>
              <a:t> </a:t>
            </a:r>
            <a:r>
              <a:rPr lang="en-US" dirty="0" err="1"/>
              <a:t>detekció</a:t>
            </a:r>
            <a:endParaRPr lang="en-US" dirty="0"/>
          </a:p>
        </p:txBody>
      </p:sp>
      <p:sp>
        <p:nvSpPr>
          <p:cNvPr id="15" name="TextBox 14">
            <a:extLst>
              <a:ext uri="{FF2B5EF4-FFF2-40B4-BE49-F238E27FC236}">
                <a16:creationId xmlns:a16="http://schemas.microsoft.com/office/drawing/2014/main" id="{9D978122-C59F-40F4-8191-D8D951C2353A}"/>
              </a:ext>
            </a:extLst>
          </p:cNvPr>
          <p:cNvSpPr txBox="1"/>
          <p:nvPr/>
        </p:nvSpPr>
        <p:spPr>
          <a:xfrm>
            <a:off x="7559040" y="1676478"/>
            <a:ext cx="1928545" cy="369332"/>
          </a:xfrm>
          <a:prstGeom prst="rect">
            <a:avLst/>
          </a:prstGeom>
          <a:noFill/>
        </p:spPr>
        <p:txBody>
          <a:bodyPr wrap="square" rtlCol="0">
            <a:spAutoFit/>
          </a:bodyPr>
          <a:lstStyle/>
          <a:p>
            <a:r>
              <a:rPr lang="en-US" dirty="0"/>
              <a:t>Model output</a:t>
            </a:r>
          </a:p>
        </p:txBody>
      </p:sp>
    </p:spTree>
    <p:extLst>
      <p:ext uri="{BB962C8B-B14F-4D97-AF65-F5344CB8AC3E}">
        <p14:creationId xmlns:p14="http://schemas.microsoft.com/office/powerpoint/2010/main" val="1963172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dirty="0"/>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3" y="1201994"/>
            <a:ext cx="6331117" cy="5051321"/>
          </a:xfrm>
        </p:spPr>
        <p:txBody>
          <a:bodyPr vert="horz" lIns="91440" tIns="45720" rIns="91440" bIns="45720" rtlCol="0" anchor="t">
            <a:normAutofit/>
          </a:bodyPr>
          <a:lstStyle/>
          <a:p>
            <a:pPr marL="0" indent="0">
              <a:buNone/>
            </a:pPr>
            <a:endParaRPr lang="hu-HU" dirty="0">
              <a:ea typeface="Open Sans"/>
              <a:cs typeface="Open Sans"/>
            </a:endParaRPr>
          </a:p>
          <a:p>
            <a:pPr marL="0" indent="0">
              <a:buNone/>
            </a:pPr>
            <a:endParaRPr lang="hu-HU" sz="1200" dirty="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en-US" dirty="0" err="1">
                <a:ea typeface="Open Sans ExtraBold"/>
                <a:cs typeface="Open Sans ExtraBold"/>
              </a:rPr>
              <a:t>Eredmény</a:t>
            </a:r>
            <a:endParaRPr lang="hu-HU" dirty="0"/>
          </a:p>
        </p:txBody>
      </p:sp>
      <p:pic>
        <p:nvPicPr>
          <p:cNvPr id="7" name="Picture 6">
            <a:extLst>
              <a:ext uri="{FF2B5EF4-FFF2-40B4-BE49-F238E27FC236}">
                <a16:creationId xmlns:a16="http://schemas.microsoft.com/office/drawing/2014/main" id="{849D2668-79CF-488D-BA77-73AFE3023EDC}"/>
              </a:ext>
            </a:extLst>
          </p:cNvPr>
          <p:cNvPicPr>
            <a:picLocks noChangeAspect="1"/>
          </p:cNvPicPr>
          <p:nvPr/>
        </p:nvPicPr>
        <p:blipFill>
          <a:blip r:embed="rId2"/>
          <a:stretch>
            <a:fillRect/>
          </a:stretch>
        </p:blipFill>
        <p:spPr>
          <a:xfrm>
            <a:off x="6096000" y="728349"/>
            <a:ext cx="5772956" cy="4486901"/>
          </a:xfrm>
          <a:prstGeom prst="rect">
            <a:avLst/>
          </a:prstGeom>
        </p:spPr>
      </p:pic>
      <p:sp>
        <p:nvSpPr>
          <p:cNvPr id="8" name="TextBox 7">
            <a:extLst>
              <a:ext uri="{FF2B5EF4-FFF2-40B4-BE49-F238E27FC236}">
                <a16:creationId xmlns:a16="http://schemas.microsoft.com/office/drawing/2014/main" id="{ED5B8BB5-5A8D-4D34-989D-7978BA49C6B4}"/>
              </a:ext>
            </a:extLst>
          </p:cNvPr>
          <p:cNvSpPr txBox="1"/>
          <p:nvPr/>
        </p:nvSpPr>
        <p:spPr>
          <a:xfrm>
            <a:off x="323044" y="1760220"/>
            <a:ext cx="5643416" cy="923330"/>
          </a:xfrm>
          <a:prstGeom prst="rect">
            <a:avLst/>
          </a:prstGeom>
          <a:noFill/>
        </p:spPr>
        <p:txBody>
          <a:bodyPr wrap="square" rtlCol="0">
            <a:spAutoFit/>
          </a:bodyPr>
          <a:lstStyle/>
          <a:p>
            <a:r>
              <a:rPr lang="en-US" dirty="0"/>
              <a:t>- </a:t>
            </a:r>
            <a:r>
              <a:rPr lang="en-US" dirty="0" err="1"/>
              <a:t>Kb</a:t>
            </a:r>
            <a:r>
              <a:rPr lang="en-US" dirty="0"/>
              <a:t> 8000 </a:t>
            </a:r>
            <a:r>
              <a:rPr lang="en-US" dirty="0" err="1"/>
              <a:t>kép</a:t>
            </a:r>
            <a:endParaRPr lang="en-US" dirty="0"/>
          </a:p>
          <a:p>
            <a:r>
              <a:rPr lang="en-US" dirty="0"/>
              <a:t>- 70%-</a:t>
            </a:r>
            <a:r>
              <a:rPr lang="en-US" dirty="0" err="1"/>
              <a:t>nál</a:t>
            </a:r>
            <a:r>
              <a:rPr lang="en-US" dirty="0"/>
              <a:t> </a:t>
            </a:r>
            <a:r>
              <a:rPr lang="en-US" dirty="0" err="1"/>
              <a:t>kisebb</a:t>
            </a:r>
            <a:r>
              <a:rPr lang="en-US" dirty="0"/>
              <a:t> </a:t>
            </a:r>
            <a:r>
              <a:rPr lang="en-US" dirty="0" err="1"/>
              <a:t>pontosságú</a:t>
            </a:r>
            <a:r>
              <a:rPr lang="en-US" dirty="0"/>
              <a:t> </a:t>
            </a:r>
            <a:r>
              <a:rPr lang="en-US" dirty="0" err="1"/>
              <a:t>predikciókra</a:t>
            </a:r>
            <a:r>
              <a:rPr lang="en-US" dirty="0"/>
              <a:t> (539 </a:t>
            </a:r>
            <a:r>
              <a:rPr lang="en-US" dirty="0" err="1"/>
              <a:t>db</a:t>
            </a:r>
            <a:r>
              <a:rPr lang="en-US" dirty="0"/>
              <a:t>) </a:t>
            </a:r>
          </a:p>
          <a:p>
            <a:r>
              <a:rPr lang="en-US" dirty="0"/>
              <a:t>- 50 </a:t>
            </a:r>
            <a:r>
              <a:rPr lang="en-US" dirty="0" err="1"/>
              <a:t>hibacsoport</a:t>
            </a:r>
            <a:endParaRPr lang="en-US" dirty="0"/>
          </a:p>
        </p:txBody>
      </p:sp>
    </p:spTree>
    <p:extLst>
      <p:ext uri="{BB962C8B-B14F-4D97-AF65-F5344CB8AC3E}">
        <p14:creationId xmlns:p14="http://schemas.microsoft.com/office/powerpoint/2010/main" val="3350953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1079CDA2-25BD-089F-B105-56F50D38DF32}"/>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a:solidFill>
                  <a:schemeClr val="tx1"/>
                </a:solidFill>
              </a:rPr>
              <a:t>Motiváció</a:t>
            </a:r>
          </a:p>
        </p:txBody>
      </p:sp>
      <p:pic>
        <p:nvPicPr>
          <p:cNvPr id="5" name="Kép 4" descr="New deep learning research breaks records in image recognition ability of self-driving  cars">
            <a:extLst>
              <a:ext uri="{FF2B5EF4-FFF2-40B4-BE49-F238E27FC236}">
                <a16:creationId xmlns:a16="http://schemas.microsoft.com/office/drawing/2014/main" id="{AED6591A-5DD0-0BC6-7DB9-81EF7B5E9F9D}"/>
              </a:ext>
            </a:extLst>
          </p:cNvPr>
          <p:cNvPicPr>
            <a:picLocks noChangeAspect="1"/>
          </p:cNvPicPr>
          <p:nvPr/>
        </p:nvPicPr>
        <p:blipFill rotWithShape="1">
          <a:blip r:embed="rId2"/>
          <a:srcRect t="9536" b="984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artalom helye 2">
            <a:extLst>
              <a:ext uri="{FF2B5EF4-FFF2-40B4-BE49-F238E27FC236}">
                <a16:creationId xmlns:a16="http://schemas.microsoft.com/office/drawing/2014/main" id="{4BB132E1-BAA6-B34F-CA5E-EB86C621432C}"/>
              </a:ext>
            </a:extLst>
          </p:cNvPr>
          <p:cNvSpPr>
            <a:spLocks noGrp="1"/>
          </p:cNvSpPr>
          <p:nvPr>
            <p:ph sz="quarter" idx="12"/>
          </p:nvPr>
        </p:nvSpPr>
        <p:spPr>
          <a:xfrm>
            <a:off x="4223982" y="3752850"/>
            <a:ext cx="7485413" cy="2452687"/>
          </a:xfrm>
        </p:spPr>
        <p:txBody>
          <a:bodyPr vert="horz" lIns="91440" tIns="45720" rIns="91440" bIns="45720" rtlCol="0" anchor="ctr">
            <a:normAutofit/>
          </a:bodyPr>
          <a:lstStyle/>
          <a:p>
            <a:pPr marL="0" indent="0">
              <a:lnSpc>
                <a:spcPct val="90000"/>
              </a:lnSpc>
              <a:buNone/>
            </a:pPr>
            <a:endParaRPr lang="en-US" sz="2400"/>
          </a:p>
          <a:p>
            <a:pPr>
              <a:lnSpc>
                <a:spcPct val="90000"/>
              </a:lnSpc>
              <a:buFont typeface="Calibri" panose="020B0604020202020204" pitchFamily="34" charset="0"/>
              <a:buChar char="-"/>
            </a:pPr>
            <a:r>
              <a:rPr lang="en-US" sz="2400" err="1"/>
              <a:t>Kritikus</a:t>
            </a:r>
            <a:r>
              <a:rPr lang="en-US" sz="2400"/>
              <a:t> </a:t>
            </a:r>
            <a:r>
              <a:rPr lang="en-US" sz="2400" err="1"/>
              <a:t>rendszerekben</a:t>
            </a:r>
            <a:r>
              <a:rPr lang="en-US" sz="2400"/>
              <a:t> (pl. </a:t>
            </a:r>
            <a:r>
              <a:rPr lang="en-US" sz="2400" err="1"/>
              <a:t>autonóm</a:t>
            </a:r>
            <a:r>
              <a:rPr lang="en-US" sz="2400"/>
              <a:t> </a:t>
            </a:r>
            <a:r>
              <a:rPr lang="en-US" sz="2400" err="1"/>
              <a:t>járművek</a:t>
            </a:r>
            <a:r>
              <a:rPr lang="en-US" sz="2400"/>
              <a:t>) </a:t>
            </a:r>
            <a:r>
              <a:rPr lang="en-US" sz="2400" err="1"/>
              <a:t>egyre</a:t>
            </a:r>
            <a:r>
              <a:rPr lang="en-US" sz="2400"/>
              <a:t> </a:t>
            </a:r>
            <a:r>
              <a:rPr lang="en-US" sz="2400" err="1"/>
              <a:t>elterjedtebbek</a:t>
            </a:r>
            <a:r>
              <a:rPr lang="en-US" sz="2400"/>
              <a:t> a </a:t>
            </a:r>
            <a:r>
              <a:rPr lang="en-US" sz="2400" err="1"/>
              <a:t>mély</a:t>
            </a:r>
            <a:r>
              <a:rPr lang="en-US" sz="2400"/>
              <a:t> </a:t>
            </a:r>
            <a:r>
              <a:rPr lang="en-US" sz="2400" err="1"/>
              <a:t>neurális</a:t>
            </a:r>
            <a:r>
              <a:rPr lang="en-US" sz="2400"/>
              <a:t> </a:t>
            </a:r>
            <a:r>
              <a:rPr lang="en-US" sz="2400" err="1"/>
              <a:t>hálók</a:t>
            </a:r>
            <a:r>
              <a:rPr lang="en-US" sz="2400"/>
              <a:t> </a:t>
            </a:r>
            <a:r>
              <a:rPr lang="en-US" sz="2400" err="1"/>
              <a:t>használata</a:t>
            </a:r>
            <a:r>
              <a:rPr lang="en-US" sz="2400"/>
              <a:t> (pl. </a:t>
            </a:r>
            <a:r>
              <a:rPr lang="en-US" sz="2400" err="1"/>
              <a:t>képfelismerés</a:t>
            </a:r>
            <a:r>
              <a:rPr lang="en-US" sz="2400"/>
              <a:t>)</a:t>
            </a:r>
            <a:endParaRPr lang="hu-HU" sz="2400">
              <a:ea typeface="Open Sans"/>
              <a:cs typeface="Open Sans"/>
            </a:endParaRPr>
          </a:p>
          <a:p>
            <a:pPr>
              <a:lnSpc>
                <a:spcPct val="90000"/>
              </a:lnSpc>
              <a:buFont typeface="Calibri" panose="020B0604020202020204" pitchFamily="34" charset="0"/>
              <a:buChar char="-"/>
            </a:pPr>
            <a:r>
              <a:rPr lang="hu-HU" sz="2400">
                <a:ea typeface="Open Sans"/>
                <a:cs typeface="Open Sans"/>
              </a:rPr>
              <a:t>Komplexitásuk miatt, tesztelésük kihívásokkal teli</a:t>
            </a:r>
          </a:p>
          <a:p>
            <a:pPr>
              <a:lnSpc>
                <a:spcPct val="90000"/>
              </a:lnSpc>
              <a:buFont typeface="Calibri" panose="020B0604020202020204" pitchFamily="34" charset="0"/>
              <a:buChar char="-"/>
            </a:pPr>
            <a:endParaRPr lang="en-US" sz="1800">
              <a:ea typeface="Open Sans"/>
              <a:cs typeface="Open Sans"/>
            </a:endParaRPr>
          </a:p>
        </p:txBody>
      </p:sp>
      <p:sp>
        <p:nvSpPr>
          <p:cNvPr id="2" name="Élőláb helye 1">
            <a:extLst>
              <a:ext uri="{FF2B5EF4-FFF2-40B4-BE49-F238E27FC236}">
                <a16:creationId xmlns:a16="http://schemas.microsoft.com/office/drawing/2014/main" id="{F67A37EB-5713-B4A1-C1A4-ACDB2F61A787}"/>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defRPr/>
            </a:pPr>
            <a:r>
              <a:rPr lang="en-US" kern="1200">
                <a:solidFill>
                  <a:schemeClr val="tx1">
                    <a:lumMod val="75000"/>
                    <a:lumOff val="25000"/>
                  </a:schemeClr>
                </a:solidFill>
                <a:latin typeface="Calibri" panose="020F0502020204030204"/>
                <a:ea typeface="+mn-ea"/>
                <a:cs typeface="+mn-cs"/>
              </a:rPr>
              <a:t>Overview of the research group</a:t>
            </a:r>
          </a:p>
        </p:txBody>
      </p:sp>
    </p:spTree>
    <p:extLst>
      <p:ext uri="{BB962C8B-B14F-4D97-AF65-F5344CB8AC3E}">
        <p14:creationId xmlns:p14="http://schemas.microsoft.com/office/powerpoint/2010/main" val="361674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dirty="0"/>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3" y="1201994"/>
            <a:ext cx="6331117" cy="5051321"/>
          </a:xfrm>
        </p:spPr>
        <p:txBody>
          <a:bodyPr vert="horz" lIns="91440" tIns="45720" rIns="91440" bIns="45720" rtlCol="0" anchor="t">
            <a:normAutofit/>
          </a:bodyPr>
          <a:lstStyle/>
          <a:p>
            <a:pPr marL="0" indent="0">
              <a:buNone/>
            </a:pPr>
            <a:endParaRPr lang="hu-HU" dirty="0">
              <a:ea typeface="Open Sans"/>
              <a:cs typeface="Open Sans"/>
            </a:endParaRPr>
          </a:p>
          <a:p>
            <a:pPr marL="0" indent="0">
              <a:buNone/>
            </a:pPr>
            <a:endParaRPr lang="hu-HU" sz="1200" dirty="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en-US" dirty="0" err="1">
                <a:ea typeface="Open Sans ExtraBold"/>
                <a:cs typeface="Open Sans ExtraBold"/>
              </a:rPr>
              <a:t>Hibacsoportok</a:t>
            </a:r>
            <a:endParaRPr lang="hu-HU" dirty="0"/>
          </a:p>
        </p:txBody>
      </p:sp>
      <p:pic>
        <p:nvPicPr>
          <p:cNvPr id="6" name="Picture 5">
            <a:extLst>
              <a:ext uri="{FF2B5EF4-FFF2-40B4-BE49-F238E27FC236}">
                <a16:creationId xmlns:a16="http://schemas.microsoft.com/office/drawing/2014/main" id="{3EEE04BC-B2E0-4A32-91D3-E5FB4347E0C6}"/>
              </a:ext>
            </a:extLst>
          </p:cNvPr>
          <p:cNvPicPr>
            <a:picLocks noChangeAspect="1"/>
          </p:cNvPicPr>
          <p:nvPr/>
        </p:nvPicPr>
        <p:blipFill>
          <a:blip r:embed="rId2"/>
          <a:stretch>
            <a:fillRect/>
          </a:stretch>
        </p:blipFill>
        <p:spPr>
          <a:xfrm>
            <a:off x="322843" y="1459136"/>
            <a:ext cx="4752078" cy="4034784"/>
          </a:xfrm>
          <a:prstGeom prst="rect">
            <a:avLst/>
          </a:prstGeom>
        </p:spPr>
      </p:pic>
      <p:pic>
        <p:nvPicPr>
          <p:cNvPr id="12" name="Picture 11">
            <a:extLst>
              <a:ext uri="{FF2B5EF4-FFF2-40B4-BE49-F238E27FC236}">
                <a16:creationId xmlns:a16="http://schemas.microsoft.com/office/drawing/2014/main" id="{B8D5E048-2607-4889-B7B5-37563A05D101}"/>
              </a:ext>
            </a:extLst>
          </p:cNvPr>
          <p:cNvPicPr>
            <a:picLocks noChangeAspect="1"/>
          </p:cNvPicPr>
          <p:nvPr/>
        </p:nvPicPr>
        <p:blipFill>
          <a:blip r:embed="rId3"/>
          <a:stretch>
            <a:fillRect/>
          </a:stretch>
        </p:blipFill>
        <p:spPr>
          <a:xfrm>
            <a:off x="6251202" y="1459136"/>
            <a:ext cx="4752077" cy="4034784"/>
          </a:xfrm>
          <a:prstGeom prst="rect">
            <a:avLst/>
          </a:prstGeom>
        </p:spPr>
      </p:pic>
      <p:sp>
        <p:nvSpPr>
          <p:cNvPr id="13" name="TextBox 12">
            <a:extLst>
              <a:ext uri="{FF2B5EF4-FFF2-40B4-BE49-F238E27FC236}">
                <a16:creationId xmlns:a16="http://schemas.microsoft.com/office/drawing/2014/main" id="{EA1C4A79-9408-4C8E-9467-24310FB5E12D}"/>
              </a:ext>
            </a:extLst>
          </p:cNvPr>
          <p:cNvSpPr txBox="1"/>
          <p:nvPr/>
        </p:nvSpPr>
        <p:spPr>
          <a:xfrm>
            <a:off x="2080259" y="1097280"/>
            <a:ext cx="1402081" cy="369332"/>
          </a:xfrm>
          <a:prstGeom prst="rect">
            <a:avLst/>
          </a:prstGeom>
          <a:noFill/>
        </p:spPr>
        <p:txBody>
          <a:bodyPr wrap="square" rtlCol="0">
            <a:spAutoFit/>
          </a:bodyPr>
          <a:lstStyle/>
          <a:p>
            <a:r>
              <a:rPr lang="en-US" dirty="0"/>
              <a:t>Cluster 1</a:t>
            </a:r>
          </a:p>
        </p:txBody>
      </p:sp>
      <p:sp>
        <p:nvSpPr>
          <p:cNvPr id="14" name="TextBox 13">
            <a:extLst>
              <a:ext uri="{FF2B5EF4-FFF2-40B4-BE49-F238E27FC236}">
                <a16:creationId xmlns:a16="http://schemas.microsoft.com/office/drawing/2014/main" id="{A97D7EA1-5C9F-4BB2-A132-F594EC008309}"/>
              </a:ext>
            </a:extLst>
          </p:cNvPr>
          <p:cNvSpPr txBox="1"/>
          <p:nvPr/>
        </p:nvSpPr>
        <p:spPr>
          <a:xfrm>
            <a:off x="8122920" y="1097280"/>
            <a:ext cx="1303020" cy="369332"/>
          </a:xfrm>
          <a:prstGeom prst="rect">
            <a:avLst/>
          </a:prstGeom>
          <a:noFill/>
        </p:spPr>
        <p:txBody>
          <a:bodyPr wrap="square" rtlCol="0">
            <a:spAutoFit/>
          </a:bodyPr>
          <a:lstStyle/>
          <a:p>
            <a:r>
              <a:rPr lang="en-US" dirty="0"/>
              <a:t>Cluster 2</a:t>
            </a:r>
          </a:p>
        </p:txBody>
      </p:sp>
    </p:spTree>
    <p:extLst>
      <p:ext uri="{BB962C8B-B14F-4D97-AF65-F5344CB8AC3E}">
        <p14:creationId xmlns:p14="http://schemas.microsoft.com/office/powerpoint/2010/main" val="237345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err="1">
                <a:ea typeface="Open Sans ExtraBold"/>
                <a:cs typeface="Open Sans ExtraBold"/>
              </a:rPr>
              <a:t>Feature</a:t>
            </a:r>
            <a:r>
              <a:rPr lang="hu-HU">
                <a:ea typeface="Open Sans ExtraBold"/>
                <a:cs typeface="Open Sans ExtraBold"/>
              </a:rPr>
              <a:t> </a:t>
            </a:r>
            <a:r>
              <a:rPr lang="hu-HU" err="1">
                <a:ea typeface="Open Sans ExtraBold"/>
                <a:cs typeface="Open Sans ExtraBold"/>
              </a:rPr>
              <a:t>Matrix</a:t>
            </a:r>
            <a:r>
              <a:rPr lang="hu-HU">
                <a:ea typeface="Open Sans ExtraBold"/>
                <a:cs typeface="Open Sans ExtraBold"/>
              </a:rPr>
              <a:t> és Dimenzió redukció</a:t>
            </a:r>
          </a:p>
        </p:txBody>
      </p:sp>
      <p:sp>
        <p:nvSpPr>
          <p:cNvPr id="8" name="TextBox 7">
            <a:extLst>
              <a:ext uri="{FF2B5EF4-FFF2-40B4-BE49-F238E27FC236}">
                <a16:creationId xmlns:a16="http://schemas.microsoft.com/office/drawing/2014/main" id="{2D85E61C-F166-7B62-7242-DDBDF50B3644}"/>
              </a:ext>
            </a:extLst>
          </p:cNvPr>
          <p:cNvSpPr txBox="1"/>
          <p:nvPr/>
        </p:nvSpPr>
        <p:spPr>
          <a:xfrm>
            <a:off x="582283" y="4521008"/>
            <a:ext cx="53744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10 000 </a:t>
            </a:r>
            <a:r>
              <a:rPr lang="en-US" err="1"/>
              <a:t>képből</a:t>
            </a:r>
            <a:r>
              <a:rPr lang="en-US"/>
              <a:t>, feature </a:t>
            </a:r>
            <a:r>
              <a:rPr lang="en-US" err="1"/>
              <a:t>vektorok</a:t>
            </a:r>
            <a:r>
              <a:rPr lang="en-US"/>
              <a:t> </a:t>
            </a:r>
            <a:r>
              <a:rPr lang="en-US" err="1"/>
              <a:t>kinyerése</a:t>
            </a:r>
            <a:r>
              <a:rPr lang="en-US"/>
              <a:t>, </a:t>
            </a:r>
            <a:r>
              <a:rPr lang="en-US" err="1"/>
              <a:t>mindegyik</a:t>
            </a:r>
            <a:r>
              <a:rPr lang="en-US"/>
              <a:t> </a:t>
            </a:r>
            <a:r>
              <a:rPr lang="en-US" err="1"/>
              <a:t>vektor</a:t>
            </a:r>
            <a:r>
              <a:rPr lang="en-US"/>
              <a:t> 512 </a:t>
            </a:r>
            <a:r>
              <a:rPr lang="en-US" err="1"/>
              <a:t>dimenziós</a:t>
            </a:r>
            <a:r>
              <a:rPr lang="en-US"/>
              <a:t>: </a:t>
            </a:r>
            <a:br>
              <a:rPr lang="en-US"/>
            </a:br>
            <a:r>
              <a:rPr lang="en-US">
                <a:ea typeface="Open Sans"/>
                <a:cs typeface="Open Sans"/>
              </a:rPr>
              <a:t>      </a:t>
            </a:r>
            <a:endParaRPr lang="en-US"/>
          </a:p>
        </p:txBody>
      </p:sp>
      <p:sp>
        <p:nvSpPr>
          <p:cNvPr id="13" name="TextBox 12">
            <a:extLst>
              <a:ext uri="{FF2B5EF4-FFF2-40B4-BE49-F238E27FC236}">
                <a16:creationId xmlns:a16="http://schemas.microsoft.com/office/drawing/2014/main" id="{0BF5D998-60E2-FAA2-E6A6-F59852CCD480}"/>
              </a:ext>
            </a:extLst>
          </p:cNvPr>
          <p:cNvSpPr txBox="1"/>
          <p:nvPr/>
        </p:nvSpPr>
        <p:spPr>
          <a:xfrm>
            <a:off x="3544018" y="3163019"/>
            <a:ext cx="2987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4" descr="A screenshot of a computer&#10;&#10;Description automatically generated">
            <a:extLst>
              <a:ext uri="{FF2B5EF4-FFF2-40B4-BE49-F238E27FC236}">
                <a16:creationId xmlns:a16="http://schemas.microsoft.com/office/drawing/2014/main" id="{9703DD83-4CBF-67CC-65FD-BB3D5D29C5A9}"/>
              </a:ext>
            </a:extLst>
          </p:cNvPr>
          <p:cNvPicPr>
            <a:picLocks noChangeAspect="1"/>
          </p:cNvPicPr>
          <p:nvPr/>
        </p:nvPicPr>
        <p:blipFill>
          <a:blip r:embed="rId4"/>
          <a:stretch>
            <a:fillRect/>
          </a:stretch>
        </p:blipFill>
        <p:spPr>
          <a:xfrm>
            <a:off x="6103587" y="4411026"/>
            <a:ext cx="5394783" cy="1606122"/>
          </a:xfrm>
          <a:prstGeom prst="rect">
            <a:avLst/>
          </a:prstGeom>
        </p:spPr>
      </p:pic>
      <p:pic>
        <p:nvPicPr>
          <p:cNvPr id="6" name="Kép 5" descr="A képen szöveg, diagram, Tervrajz, Műszaki rajz látható&#10;&#10;Automatikusan generált leírás">
            <a:extLst>
              <a:ext uri="{FF2B5EF4-FFF2-40B4-BE49-F238E27FC236}">
                <a16:creationId xmlns:a16="http://schemas.microsoft.com/office/drawing/2014/main" id="{A2B4EC36-868B-A01D-DBEA-87E61E2EFF97}"/>
              </a:ext>
            </a:extLst>
          </p:cNvPr>
          <p:cNvPicPr>
            <a:picLocks noChangeAspect="1"/>
          </p:cNvPicPr>
          <p:nvPr/>
        </p:nvPicPr>
        <p:blipFill>
          <a:blip r:embed="rId5"/>
          <a:stretch>
            <a:fillRect/>
          </a:stretch>
        </p:blipFill>
        <p:spPr>
          <a:xfrm>
            <a:off x="583894" y="1359154"/>
            <a:ext cx="8949367" cy="2725860"/>
          </a:xfrm>
          <a:prstGeom prst="rect">
            <a:avLst/>
          </a:prstGeom>
        </p:spPr>
      </p:pic>
    </p:spTree>
    <p:extLst>
      <p:ext uri="{BB962C8B-B14F-4D97-AF65-F5344CB8AC3E}">
        <p14:creationId xmlns:p14="http://schemas.microsoft.com/office/powerpoint/2010/main" val="1226144134"/>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err="1">
                <a:ea typeface="Open Sans ExtraBold"/>
                <a:cs typeface="Open Sans ExtraBold"/>
              </a:rPr>
              <a:t>Feature</a:t>
            </a:r>
            <a:r>
              <a:rPr lang="hu-HU">
                <a:ea typeface="Open Sans ExtraBold"/>
                <a:cs typeface="Open Sans ExtraBold"/>
              </a:rPr>
              <a:t> </a:t>
            </a:r>
            <a:r>
              <a:rPr lang="hu-HU" err="1">
                <a:ea typeface="Open Sans ExtraBold"/>
                <a:cs typeface="Open Sans ExtraBold"/>
              </a:rPr>
              <a:t>Matrix</a:t>
            </a:r>
            <a:r>
              <a:rPr lang="hu-HU">
                <a:ea typeface="Open Sans ExtraBold"/>
                <a:cs typeface="Open Sans ExtraBold"/>
              </a:rPr>
              <a:t> és Dimenzió redukció</a:t>
            </a:r>
          </a:p>
        </p:txBody>
      </p:sp>
      <p:sp>
        <p:nvSpPr>
          <p:cNvPr id="8" name="TextBox 7">
            <a:extLst>
              <a:ext uri="{FF2B5EF4-FFF2-40B4-BE49-F238E27FC236}">
                <a16:creationId xmlns:a16="http://schemas.microsoft.com/office/drawing/2014/main" id="{2D85E61C-F166-7B62-7242-DDBDF50B3644}"/>
              </a:ext>
            </a:extLst>
          </p:cNvPr>
          <p:cNvSpPr txBox="1"/>
          <p:nvPr/>
        </p:nvSpPr>
        <p:spPr>
          <a:xfrm>
            <a:off x="582284" y="1393738"/>
            <a:ext cx="578757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10000 </a:t>
            </a:r>
            <a:r>
              <a:rPr lang="en-US" err="1">
                <a:ea typeface="+mn-lt"/>
                <a:cs typeface="+mn-lt"/>
              </a:rPr>
              <a:t>képből,feature</a:t>
            </a:r>
            <a:r>
              <a:rPr lang="en-US">
                <a:ea typeface="+mn-lt"/>
                <a:cs typeface="+mn-lt"/>
              </a:rPr>
              <a:t> </a:t>
            </a:r>
            <a:r>
              <a:rPr lang="en-US" err="1">
                <a:ea typeface="+mn-lt"/>
                <a:cs typeface="+mn-lt"/>
              </a:rPr>
              <a:t>vektorok</a:t>
            </a:r>
            <a:r>
              <a:rPr lang="en-US">
                <a:ea typeface="+mn-lt"/>
                <a:cs typeface="+mn-lt"/>
              </a:rPr>
              <a:t> </a:t>
            </a:r>
            <a:r>
              <a:rPr lang="en-US" err="1">
                <a:ea typeface="+mn-lt"/>
                <a:cs typeface="+mn-lt"/>
              </a:rPr>
              <a:t>kinyerése</a:t>
            </a:r>
            <a:r>
              <a:rPr lang="en-US">
                <a:ea typeface="+mn-lt"/>
                <a:cs typeface="+mn-lt"/>
              </a:rPr>
              <a:t>, </a:t>
            </a:r>
            <a:r>
              <a:rPr lang="en-US" err="1">
                <a:ea typeface="+mn-lt"/>
                <a:cs typeface="+mn-lt"/>
              </a:rPr>
              <a:t>mindegyik</a:t>
            </a:r>
            <a:r>
              <a:rPr lang="en-US">
                <a:ea typeface="+mn-lt"/>
                <a:cs typeface="+mn-lt"/>
              </a:rPr>
              <a:t> </a:t>
            </a:r>
            <a:r>
              <a:rPr lang="en-US" err="1">
                <a:ea typeface="+mn-lt"/>
                <a:cs typeface="+mn-lt"/>
              </a:rPr>
              <a:t>vektor</a:t>
            </a:r>
            <a:r>
              <a:rPr lang="en-US">
                <a:ea typeface="+mn-lt"/>
                <a:cs typeface="+mn-lt"/>
              </a:rPr>
              <a:t> 512 </a:t>
            </a:r>
            <a:r>
              <a:rPr lang="en-US" err="1">
                <a:ea typeface="+mn-lt"/>
                <a:cs typeface="+mn-lt"/>
              </a:rPr>
              <a:t>dimenziós</a:t>
            </a:r>
            <a:r>
              <a:rPr lang="en-US">
                <a:ea typeface="+mn-lt"/>
                <a:cs typeface="+mn-lt"/>
              </a:rPr>
              <a:t>: </a:t>
            </a:r>
            <a:r>
              <a:rPr lang="en-US"/>
              <a:t> </a:t>
            </a:r>
            <a:br>
              <a:rPr lang="en-US"/>
            </a:br>
            <a:r>
              <a:rPr lang="en-US">
                <a:ea typeface="Open Sans"/>
                <a:cs typeface="Open Sans"/>
              </a:rPr>
              <a:t>      </a:t>
            </a:r>
          </a:p>
        </p:txBody>
      </p:sp>
      <p:pic>
        <p:nvPicPr>
          <p:cNvPr id="5" name="Picture 4" descr="A screenshot of a computer&#10;&#10;Description automatically generated">
            <a:extLst>
              <a:ext uri="{FF2B5EF4-FFF2-40B4-BE49-F238E27FC236}">
                <a16:creationId xmlns:a16="http://schemas.microsoft.com/office/drawing/2014/main" id="{9703DD83-4CBF-67CC-65FD-BB3D5D29C5A9}"/>
              </a:ext>
            </a:extLst>
          </p:cNvPr>
          <p:cNvPicPr>
            <a:picLocks noChangeAspect="1"/>
          </p:cNvPicPr>
          <p:nvPr/>
        </p:nvPicPr>
        <p:blipFill>
          <a:blip r:embed="rId3"/>
          <a:stretch>
            <a:fillRect/>
          </a:stretch>
        </p:blipFill>
        <p:spPr>
          <a:xfrm>
            <a:off x="6801322" y="1197775"/>
            <a:ext cx="4632784" cy="1404146"/>
          </a:xfrm>
          <a:prstGeom prst="rect">
            <a:avLst/>
          </a:prstGeom>
        </p:spPr>
      </p:pic>
      <p:sp>
        <p:nvSpPr>
          <p:cNvPr id="6" name="TextBox 5">
            <a:extLst>
              <a:ext uri="{FF2B5EF4-FFF2-40B4-BE49-F238E27FC236}">
                <a16:creationId xmlns:a16="http://schemas.microsoft.com/office/drawing/2014/main" id="{416FAA83-4E53-E6B1-8BA6-DD496C881BD9}"/>
              </a:ext>
            </a:extLst>
          </p:cNvPr>
          <p:cNvSpPr txBox="1"/>
          <p:nvPr/>
        </p:nvSpPr>
        <p:spPr>
          <a:xfrm>
            <a:off x="508838" y="2663882"/>
            <a:ext cx="62815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Open Sans"/>
                <a:cs typeface="Open Sans"/>
              </a:rPr>
              <a:t>UMAP </a:t>
            </a:r>
            <a:r>
              <a:rPr lang="en-US" err="1">
                <a:ea typeface="Open Sans"/>
                <a:cs typeface="Open Sans"/>
              </a:rPr>
              <a:t>segítségével</a:t>
            </a:r>
            <a:r>
              <a:rPr lang="en-US">
                <a:ea typeface="Open Sans"/>
                <a:cs typeface="Open Sans"/>
              </a:rPr>
              <a:t> </a:t>
            </a:r>
            <a:r>
              <a:rPr lang="en-US" err="1">
                <a:ea typeface="Open Sans"/>
                <a:cs typeface="Open Sans"/>
              </a:rPr>
              <a:t>dimenzió</a:t>
            </a:r>
            <a:r>
              <a:rPr lang="en-US">
                <a:ea typeface="Open Sans"/>
                <a:cs typeface="Open Sans"/>
              </a:rPr>
              <a:t> </a:t>
            </a:r>
            <a:r>
              <a:rPr lang="en-US" err="1">
                <a:ea typeface="Open Sans"/>
                <a:cs typeface="Open Sans"/>
              </a:rPr>
              <a:t>redukálása</a:t>
            </a:r>
            <a:r>
              <a:rPr lang="en-US">
                <a:ea typeface="Open Sans"/>
                <a:cs typeface="Open Sans"/>
              </a:rPr>
              <a:t> 2d-re </a:t>
            </a:r>
            <a:r>
              <a:rPr lang="en-US" err="1">
                <a:ea typeface="Open Sans"/>
                <a:cs typeface="Open Sans"/>
              </a:rPr>
              <a:t>és</a:t>
            </a:r>
            <a:r>
              <a:rPr lang="en-US">
                <a:ea typeface="Open Sans"/>
                <a:cs typeface="Open Sans"/>
              </a:rPr>
              <a:t> </a:t>
            </a:r>
            <a:r>
              <a:rPr lang="en-US" err="1">
                <a:ea typeface="Open Sans"/>
                <a:cs typeface="Open Sans"/>
              </a:rPr>
              <a:t>színezés</a:t>
            </a:r>
            <a:r>
              <a:rPr lang="en-US">
                <a:ea typeface="Open Sans"/>
                <a:cs typeface="Open Sans"/>
              </a:rPr>
              <a:t> </a:t>
            </a:r>
            <a:r>
              <a:rPr lang="en-US" err="1">
                <a:ea typeface="Open Sans"/>
                <a:cs typeface="Open Sans"/>
              </a:rPr>
              <a:t>osztálycímkék</a:t>
            </a:r>
            <a:r>
              <a:rPr lang="en-US">
                <a:ea typeface="Open Sans"/>
                <a:cs typeface="Open Sans"/>
              </a:rPr>
              <a:t> </a:t>
            </a:r>
            <a:r>
              <a:rPr lang="en-US" err="1">
                <a:ea typeface="Open Sans"/>
                <a:cs typeface="Open Sans"/>
              </a:rPr>
              <a:t>szerint</a:t>
            </a:r>
            <a:r>
              <a:rPr lang="en-US">
                <a:ea typeface="Open Sans"/>
                <a:cs typeface="Open Sans"/>
              </a:rPr>
              <a:t>:</a:t>
            </a:r>
          </a:p>
        </p:txBody>
      </p:sp>
      <p:pic>
        <p:nvPicPr>
          <p:cNvPr id="9" name="Kép 8" descr="A képen szöveg, diagram, Tervrajz, Műszaki rajz látható&#10;&#10;Automatikusan generált leírás">
            <a:extLst>
              <a:ext uri="{FF2B5EF4-FFF2-40B4-BE49-F238E27FC236}">
                <a16:creationId xmlns:a16="http://schemas.microsoft.com/office/drawing/2014/main" id="{95046232-72B9-3F59-0E75-6E5C7BC06B08}"/>
              </a:ext>
            </a:extLst>
          </p:cNvPr>
          <p:cNvPicPr>
            <a:picLocks noChangeAspect="1"/>
          </p:cNvPicPr>
          <p:nvPr/>
        </p:nvPicPr>
        <p:blipFill>
          <a:blip r:embed="rId4"/>
          <a:stretch>
            <a:fillRect/>
          </a:stretch>
        </p:blipFill>
        <p:spPr>
          <a:xfrm>
            <a:off x="6569724" y="4085828"/>
            <a:ext cx="5029199" cy="1541548"/>
          </a:xfrm>
          <a:prstGeom prst="rect">
            <a:avLst/>
          </a:prstGeom>
        </p:spPr>
      </p:pic>
    </p:spTree>
    <p:extLst>
      <p:ext uri="{BB962C8B-B14F-4D97-AF65-F5344CB8AC3E}">
        <p14:creationId xmlns:p14="http://schemas.microsoft.com/office/powerpoint/2010/main" val="1030695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err="1">
                <a:ea typeface="Open Sans ExtraBold"/>
                <a:cs typeface="Open Sans ExtraBold"/>
              </a:rPr>
              <a:t>Feature</a:t>
            </a:r>
            <a:r>
              <a:rPr lang="hu-HU">
                <a:ea typeface="Open Sans ExtraBold"/>
                <a:cs typeface="Open Sans ExtraBold"/>
              </a:rPr>
              <a:t> </a:t>
            </a:r>
            <a:r>
              <a:rPr lang="hu-HU" err="1">
                <a:ea typeface="Open Sans ExtraBold"/>
                <a:cs typeface="Open Sans ExtraBold"/>
              </a:rPr>
              <a:t>Matrix</a:t>
            </a:r>
            <a:r>
              <a:rPr lang="hu-HU">
                <a:ea typeface="Open Sans ExtraBold"/>
                <a:cs typeface="Open Sans ExtraBold"/>
              </a:rPr>
              <a:t> és Dimenzió redukció</a:t>
            </a:r>
          </a:p>
        </p:txBody>
      </p:sp>
      <p:sp>
        <p:nvSpPr>
          <p:cNvPr id="8" name="TextBox 7">
            <a:extLst>
              <a:ext uri="{FF2B5EF4-FFF2-40B4-BE49-F238E27FC236}">
                <a16:creationId xmlns:a16="http://schemas.microsoft.com/office/drawing/2014/main" id="{2D85E61C-F166-7B62-7242-DDBDF50B3644}"/>
              </a:ext>
            </a:extLst>
          </p:cNvPr>
          <p:cNvSpPr txBox="1"/>
          <p:nvPr/>
        </p:nvSpPr>
        <p:spPr>
          <a:xfrm>
            <a:off x="582282" y="1265207"/>
            <a:ext cx="63476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10 000 </a:t>
            </a:r>
            <a:r>
              <a:rPr lang="en-US" err="1"/>
              <a:t>képből</a:t>
            </a:r>
            <a:r>
              <a:rPr lang="en-US"/>
              <a:t>, feature </a:t>
            </a:r>
            <a:r>
              <a:rPr lang="en-US" err="1"/>
              <a:t>vektorok</a:t>
            </a:r>
            <a:r>
              <a:rPr lang="en-US"/>
              <a:t> </a:t>
            </a:r>
            <a:r>
              <a:rPr lang="en-US" err="1"/>
              <a:t>kinyerése</a:t>
            </a:r>
            <a:r>
              <a:rPr lang="en-US"/>
              <a:t>: </a:t>
            </a:r>
            <a:br>
              <a:rPr lang="en-US"/>
            </a:br>
            <a:r>
              <a:rPr lang="en-US">
                <a:ea typeface="Open Sans"/>
                <a:cs typeface="Open Sans"/>
              </a:rPr>
              <a:t>      </a:t>
            </a:r>
            <a:endParaRPr lang="en-US"/>
          </a:p>
        </p:txBody>
      </p:sp>
      <p:sp>
        <p:nvSpPr>
          <p:cNvPr id="13" name="TextBox 12">
            <a:extLst>
              <a:ext uri="{FF2B5EF4-FFF2-40B4-BE49-F238E27FC236}">
                <a16:creationId xmlns:a16="http://schemas.microsoft.com/office/drawing/2014/main" id="{0BF5D998-60E2-FAA2-E6A6-F59852CCD480}"/>
              </a:ext>
            </a:extLst>
          </p:cNvPr>
          <p:cNvSpPr txBox="1"/>
          <p:nvPr/>
        </p:nvSpPr>
        <p:spPr>
          <a:xfrm>
            <a:off x="3544018" y="3163019"/>
            <a:ext cx="2987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4" descr="A screenshot of a computer&#10;&#10;Description automatically generated">
            <a:extLst>
              <a:ext uri="{FF2B5EF4-FFF2-40B4-BE49-F238E27FC236}">
                <a16:creationId xmlns:a16="http://schemas.microsoft.com/office/drawing/2014/main" id="{9703DD83-4CBF-67CC-65FD-BB3D5D29C5A9}"/>
              </a:ext>
            </a:extLst>
          </p:cNvPr>
          <p:cNvPicPr>
            <a:picLocks noChangeAspect="1"/>
          </p:cNvPicPr>
          <p:nvPr/>
        </p:nvPicPr>
        <p:blipFill>
          <a:blip r:embed="rId4"/>
          <a:stretch>
            <a:fillRect/>
          </a:stretch>
        </p:blipFill>
        <p:spPr>
          <a:xfrm>
            <a:off x="6406551" y="1234497"/>
            <a:ext cx="4935747" cy="1477592"/>
          </a:xfrm>
          <a:prstGeom prst="rect">
            <a:avLst/>
          </a:prstGeom>
        </p:spPr>
      </p:pic>
      <p:sp>
        <p:nvSpPr>
          <p:cNvPr id="6" name="TextBox 5">
            <a:extLst>
              <a:ext uri="{FF2B5EF4-FFF2-40B4-BE49-F238E27FC236}">
                <a16:creationId xmlns:a16="http://schemas.microsoft.com/office/drawing/2014/main" id="{416FAA83-4E53-E6B1-8BA6-DD496C881BD9}"/>
              </a:ext>
            </a:extLst>
          </p:cNvPr>
          <p:cNvSpPr txBox="1"/>
          <p:nvPr/>
        </p:nvSpPr>
        <p:spPr>
          <a:xfrm>
            <a:off x="582563" y="1907397"/>
            <a:ext cx="57765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Open Sans"/>
                <a:cs typeface="Open Sans"/>
              </a:rPr>
              <a:t>UMAP </a:t>
            </a:r>
            <a:r>
              <a:rPr lang="en-US" err="1">
                <a:ea typeface="Open Sans"/>
                <a:cs typeface="Open Sans"/>
              </a:rPr>
              <a:t>segítségével</a:t>
            </a:r>
            <a:r>
              <a:rPr lang="en-US">
                <a:ea typeface="Open Sans"/>
                <a:cs typeface="Open Sans"/>
              </a:rPr>
              <a:t> </a:t>
            </a:r>
            <a:r>
              <a:rPr lang="en-US" err="1">
                <a:ea typeface="Open Sans"/>
                <a:cs typeface="Open Sans"/>
              </a:rPr>
              <a:t>dimenzió</a:t>
            </a:r>
            <a:r>
              <a:rPr lang="en-US">
                <a:ea typeface="Open Sans"/>
                <a:cs typeface="Open Sans"/>
              </a:rPr>
              <a:t> </a:t>
            </a:r>
            <a:r>
              <a:rPr lang="en-US" err="1">
                <a:ea typeface="Open Sans"/>
                <a:cs typeface="Open Sans"/>
              </a:rPr>
              <a:t>redukálása</a:t>
            </a:r>
            <a:r>
              <a:rPr lang="en-US">
                <a:ea typeface="Open Sans"/>
                <a:cs typeface="Open Sans"/>
              </a:rPr>
              <a:t> 2d-re </a:t>
            </a:r>
            <a:r>
              <a:rPr lang="en-US" err="1">
                <a:ea typeface="Open Sans"/>
                <a:cs typeface="Open Sans"/>
              </a:rPr>
              <a:t>és</a:t>
            </a:r>
            <a:r>
              <a:rPr lang="en-US">
                <a:ea typeface="Open Sans"/>
                <a:cs typeface="Open Sans"/>
              </a:rPr>
              <a:t> </a:t>
            </a:r>
            <a:r>
              <a:rPr lang="en-US" err="1">
                <a:ea typeface="Open Sans"/>
                <a:cs typeface="Open Sans"/>
              </a:rPr>
              <a:t>színezés</a:t>
            </a:r>
            <a:r>
              <a:rPr lang="en-US">
                <a:ea typeface="Open Sans"/>
                <a:cs typeface="Open Sans"/>
              </a:rPr>
              <a:t> </a:t>
            </a:r>
            <a:r>
              <a:rPr lang="en-US" err="1">
                <a:ea typeface="Open Sans"/>
                <a:cs typeface="Open Sans"/>
              </a:rPr>
              <a:t>osztálycímkék</a:t>
            </a:r>
            <a:r>
              <a:rPr lang="en-US">
                <a:ea typeface="Open Sans"/>
                <a:cs typeface="Open Sans"/>
              </a:rPr>
              <a:t> </a:t>
            </a:r>
            <a:r>
              <a:rPr lang="en-US" err="1">
                <a:ea typeface="Open Sans"/>
                <a:cs typeface="Open Sans"/>
              </a:rPr>
              <a:t>szerint</a:t>
            </a:r>
            <a:r>
              <a:rPr lang="en-US">
                <a:ea typeface="Open Sans"/>
                <a:cs typeface="Open Sans"/>
              </a:rPr>
              <a:t>:</a:t>
            </a:r>
          </a:p>
        </p:txBody>
      </p:sp>
      <p:pic>
        <p:nvPicPr>
          <p:cNvPr id="7" name="Picture 6" descr="A colorful dots on a white background&#10;&#10;Description automatically generated">
            <a:extLst>
              <a:ext uri="{FF2B5EF4-FFF2-40B4-BE49-F238E27FC236}">
                <a16:creationId xmlns:a16="http://schemas.microsoft.com/office/drawing/2014/main" id="{53A3DFDF-1E73-4065-D264-56BEB61BE568}"/>
              </a:ext>
            </a:extLst>
          </p:cNvPr>
          <p:cNvPicPr>
            <a:picLocks noChangeAspect="1"/>
          </p:cNvPicPr>
          <p:nvPr/>
        </p:nvPicPr>
        <p:blipFill>
          <a:blip r:embed="rId5"/>
          <a:stretch>
            <a:fillRect/>
          </a:stretch>
        </p:blipFill>
        <p:spPr>
          <a:xfrm>
            <a:off x="6162136" y="2752545"/>
            <a:ext cx="4410972" cy="3293852"/>
          </a:xfrm>
          <a:prstGeom prst="rect">
            <a:avLst/>
          </a:prstGeom>
        </p:spPr>
      </p:pic>
      <p:pic>
        <p:nvPicPr>
          <p:cNvPr id="11" name="Picture 10" descr="A chart of different colored dots&#10;&#10;Description automatically generated">
            <a:extLst>
              <a:ext uri="{FF2B5EF4-FFF2-40B4-BE49-F238E27FC236}">
                <a16:creationId xmlns:a16="http://schemas.microsoft.com/office/drawing/2014/main" id="{21A35E42-F6B9-FFF5-CA9D-A0BCE22BA65F}"/>
              </a:ext>
            </a:extLst>
          </p:cNvPr>
          <p:cNvPicPr>
            <a:picLocks noChangeAspect="1"/>
          </p:cNvPicPr>
          <p:nvPr/>
        </p:nvPicPr>
        <p:blipFill>
          <a:blip r:embed="rId6"/>
          <a:stretch>
            <a:fillRect/>
          </a:stretch>
        </p:blipFill>
        <p:spPr>
          <a:xfrm>
            <a:off x="698739" y="2723790"/>
            <a:ext cx="4482859" cy="3358551"/>
          </a:xfrm>
          <a:prstGeom prst="rect">
            <a:avLst/>
          </a:prstGeom>
        </p:spPr>
      </p:pic>
    </p:spTree>
    <p:extLst>
      <p:ext uri="{BB962C8B-B14F-4D97-AF65-F5344CB8AC3E}">
        <p14:creationId xmlns:p14="http://schemas.microsoft.com/office/powerpoint/2010/main" val="4187340363"/>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CLEVR v1.0 </a:t>
            </a:r>
            <a:r>
              <a:rPr lang="hu-HU" err="1">
                <a:ea typeface="Open Sans ExtraBold"/>
                <a:cs typeface="Open Sans ExtraBold"/>
              </a:rPr>
              <a:t>dataset</a:t>
            </a:r>
            <a:endParaRPr lang="hu-HU">
              <a:ea typeface="Open Sans ExtraBold"/>
              <a:cs typeface="Open Sans ExtraBold"/>
            </a:endParaRPr>
          </a:p>
        </p:txBody>
      </p:sp>
      <p:sp>
        <p:nvSpPr>
          <p:cNvPr id="8" name="TextBox 7">
            <a:extLst>
              <a:ext uri="{FF2B5EF4-FFF2-40B4-BE49-F238E27FC236}">
                <a16:creationId xmlns:a16="http://schemas.microsoft.com/office/drawing/2014/main" id="{2D85E61C-F166-7B62-7242-DDBDF50B3644}"/>
              </a:ext>
            </a:extLst>
          </p:cNvPr>
          <p:cNvSpPr txBox="1"/>
          <p:nvPr/>
        </p:nvSpPr>
        <p:spPr>
          <a:xfrm>
            <a:off x="573102" y="1265207"/>
            <a:ext cx="6659746"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Calibri"/>
                <a:ea typeface="Calibri"/>
                <a:cs typeface="Calibri"/>
              </a:rPr>
              <a:t>Különböző</a:t>
            </a:r>
            <a:r>
              <a:rPr lang="en-US" sz="2000">
                <a:latin typeface="Calibri"/>
                <a:ea typeface="Calibri"/>
                <a:cs typeface="Calibri"/>
              </a:rPr>
              <a:t> </a:t>
            </a:r>
            <a:r>
              <a:rPr lang="en-US" sz="2000" err="1">
                <a:latin typeface="Calibri"/>
                <a:ea typeface="Calibri"/>
                <a:cs typeface="Calibri"/>
              </a:rPr>
              <a:t>objektumok</a:t>
            </a:r>
            <a:r>
              <a:rPr lang="en-US" sz="2000">
                <a:latin typeface="Calibri"/>
                <a:ea typeface="Calibri"/>
                <a:cs typeface="Calibri"/>
              </a:rPr>
              <a:t> </a:t>
            </a:r>
            <a:r>
              <a:rPr lang="en-US" sz="2000" err="1">
                <a:latin typeface="Calibri"/>
                <a:ea typeface="Calibri"/>
                <a:cs typeface="Calibri"/>
              </a:rPr>
              <a:t>egymashoz</a:t>
            </a:r>
            <a:r>
              <a:rPr lang="en-US" sz="2000">
                <a:latin typeface="Calibri"/>
                <a:ea typeface="Calibri"/>
                <a:cs typeface="Calibri"/>
              </a:rPr>
              <a:t> </a:t>
            </a:r>
            <a:r>
              <a:rPr lang="en-US" sz="2000" err="1">
                <a:latin typeface="Calibri"/>
                <a:ea typeface="Calibri"/>
                <a:cs typeface="Calibri"/>
              </a:rPr>
              <a:t>vett</a:t>
            </a:r>
            <a:r>
              <a:rPr lang="en-US" sz="2000">
                <a:latin typeface="Calibri"/>
                <a:ea typeface="Calibri"/>
                <a:cs typeface="Calibri"/>
              </a:rPr>
              <a:t> </a:t>
            </a:r>
            <a:r>
              <a:rPr lang="en-US" sz="2000" err="1">
                <a:latin typeface="Calibri"/>
                <a:ea typeface="Calibri"/>
                <a:cs typeface="Calibri"/>
              </a:rPr>
              <a:t>viszonya</a:t>
            </a:r>
            <a:r>
              <a:rPr lang="en-US" sz="2000">
                <a:latin typeface="Calibri"/>
                <a:ea typeface="Calibri"/>
                <a:cs typeface="Calibri"/>
              </a:rPr>
              <a:t> </a:t>
            </a:r>
            <a:r>
              <a:rPr lang="en-US" sz="2000" err="1">
                <a:latin typeface="Calibri"/>
                <a:ea typeface="Calibri"/>
                <a:cs typeface="Calibri"/>
              </a:rPr>
              <a:t>miatt</a:t>
            </a:r>
            <a:r>
              <a:rPr lang="en-US" sz="2000">
                <a:latin typeface="Calibri"/>
                <a:ea typeface="Calibri"/>
                <a:cs typeface="Calibri"/>
              </a:rPr>
              <a:t> </a:t>
            </a:r>
            <a:r>
              <a:rPr lang="en-US" sz="2000" err="1">
                <a:latin typeface="Calibri"/>
                <a:ea typeface="Calibri"/>
                <a:cs typeface="Calibri"/>
              </a:rPr>
              <a:t>fontos</a:t>
            </a:r>
            <a:endParaRPr lang="hu-HU" err="1">
              <a:latin typeface="Open Sans"/>
              <a:ea typeface="Open Sans"/>
              <a:cs typeface="Open Sans"/>
            </a:endParaRPr>
          </a:p>
          <a:p>
            <a:r>
              <a:rPr lang="en-US">
                <a:latin typeface="Calibri"/>
                <a:ea typeface="Calibri"/>
                <a:cs typeface="Calibri"/>
              </a:rPr>
              <a:t>        -&gt; </a:t>
            </a:r>
            <a:r>
              <a:rPr lang="en-US" err="1">
                <a:latin typeface="Calibri"/>
                <a:ea typeface="Calibri"/>
                <a:cs typeface="Calibri"/>
              </a:rPr>
              <a:t>fontos</a:t>
            </a:r>
            <a:r>
              <a:rPr lang="en-US">
                <a:latin typeface="Calibri"/>
                <a:ea typeface="Calibri"/>
                <a:cs typeface="Calibri"/>
              </a:rPr>
              <a:t> </a:t>
            </a:r>
            <a:r>
              <a:rPr lang="en-US" err="1">
                <a:latin typeface="Calibri"/>
                <a:ea typeface="Calibri"/>
                <a:cs typeface="Calibri"/>
              </a:rPr>
              <a:t>autonóm</a:t>
            </a:r>
            <a:r>
              <a:rPr lang="en-US">
                <a:latin typeface="Calibri"/>
                <a:ea typeface="Calibri"/>
                <a:cs typeface="Calibri"/>
              </a:rPr>
              <a:t> </a:t>
            </a:r>
            <a:r>
              <a:rPr lang="en-US" err="1">
                <a:latin typeface="Calibri"/>
                <a:ea typeface="Calibri"/>
                <a:cs typeface="Calibri"/>
              </a:rPr>
              <a:t>járműveknél</a:t>
            </a:r>
            <a:r>
              <a:rPr lang="en-US">
                <a:latin typeface="Calibri"/>
                <a:ea typeface="Calibri"/>
                <a:cs typeface="Calibri"/>
              </a:rPr>
              <a:t> is</a:t>
            </a:r>
            <a:endParaRPr lang="hu-HU">
              <a:ea typeface="Open Sans"/>
              <a:cs typeface="Open Sans"/>
            </a:endParaRPr>
          </a:p>
          <a:p>
            <a:r>
              <a:rPr lang="en-US" sz="2000"/>
              <a:t>80 000 </a:t>
            </a:r>
            <a:r>
              <a:rPr lang="en-US" sz="2000" err="1"/>
              <a:t>kép</a:t>
            </a:r>
            <a:endParaRPr lang="en-US" sz="2000">
              <a:ea typeface="Open Sans"/>
              <a:cs typeface="Open Sans"/>
            </a:endParaRPr>
          </a:p>
          <a:p>
            <a:r>
              <a:rPr lang="en-US" sz="2000">
                <a:ea typeface="Open Sans"/>
                <a:cs typeface="Open Sans"/>
              </a:rPr>
              <a:t>VGG16-al feature </a:t>
            </a:r>
            <a:r>
              <a:rPr lang="en-US" sz="2000" err="1">
                <a:ea typeface="Open Sans"/>
                <a:cs typeface="Open Sans"/>
              </a:rPr>
              <a:t>mátrix</a:t>
            </a:r>
            <a:endParaRPr lang="en-US" sz="2000">
              <a:ea typeface="Open Sans"/>
              <a:cs typeface="Open Sans"/>
            </a:endParaRPr>
          </a:p>
          <a:p>
            <a:r>
              <a:rPr lang="en-US" sz="2000">
                <a:ea typeface="Open Sans"/>
                <a:cs typeface="Open Sans"/>
              </a:rPr>
              <a:t>UMAP -&gt; </a:t>
            </a:r>
            <a:r>
              <a:rPr lang="en-US" sz="2000" err="1">
                <a:ea typeface="Open Sans"/>
                <a:cs typeface="Open Sans"/>
              </a:rPr>
              <a:t>Dimenzió</a:t>
            </a:r>
            <a:r>
              <a:rPr lang="en-US" sz="2000">
                <a:ea typeface="Open Sans"/>
                <a:cs typeface="Open Sans"/>
              </a:rPr>
              <a:t> </a:t>
            </a:r>
            <a:r>
              <a:rPr lang="en-US" sz="2000" err="1">
                <a:ea typeface="Open Sans"/>
                <a:cs typeface="Open Sans"/>
              </a:rPr>
              <a:t>csökkentés</a:t>
            </a:r>
            <a:endParaRPr lang="en-US" sz="2000">
              <a:ea typeface="Open Sans"/>
              <a:cs typeface="Open Sans"/>
            </a:endParaRPr>
          </a:p>
          <a:p>
            <a:endParaRPr lang="en-US">
              <a:ea typeface="Open Sans"/>
              <a:cs typeface="Open Sans"/>
            </a:endParaRPr>
          </a:p>
          <a:p>
            <a:endParaRPr lang="en-US">
              <a:ea typeface="Open Sans"/>
              <a:cs typeface="Open Sans"/>
            </a:endParaRPr>
          </a:p>
          <a:p>
            <a:endParaRPr lang="en-US">
              <a:ea typeface="Open Sans"/>
              <a:cs typeface="Open Sans"/>
            </a:endParaRPr>
          </a:p>
        </p:txBody>
      </p:sp>
      <p:sp>
        <p:nvSpPr>
          <p:cNvPr id="13" name="TextBox 12">
            <a:extLst>
              <a:ext uri="{FF2B5EF4-FFF2-40B4-BE49-F238E27FC236}">
                <a16:creationId xmlns:a16="http://schemas.microsoft.com/office/drawing/2014/main" id="{0BF5D998-60E2-FAA2-E6A6-F59852CCD480}"/>
              </a:ext>
            </a:extLst>
          </p:cNvPr>
          <p:cNvSpPr txBox="1"/>
          <p:nvPr/>
        </p:nvSpPr>
        <p:spPr>
          <a:xfrm>
            <a:off x="3544018" y="3163019"/>
            <a:ext cx="2987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9" name="Picture 8" descr="A collage of different colored objects&#10;&#10;Description automatically generated">
            <a:extLst>
              <a:ext uri="{FF2B5EF4-FFF2-40B4-BE49-F238E27FC236}">
                <a16:creationId xmlns:a16="http://schemas.microsoft.com/office/drawing/2014/main" id="{D7C4CF9C-2D30-8C07-698C-5C817ED343DE}"/>
              </a:ext>
            </a:extLst>
          </p:cNvPr>
          <p:cNvPicPr>
            <a:picLocks noChangeAspect="1"/>
          </p:cNvPicPr>
          <p:nvPr/>
        </p:nvPicPr>
        <p:blipFill>
          <a:blip r:embed="rId4"/>
          <a:stretch>
            <a:fillRect/>
          </a:stretch>
        </p:blipFill>
        <p:spPr>
          <a:xfrm>
            <a:off x="7585494" y="1148464"/>
            <a:ext cx="3253595" cy="4201638"/>
          </a:xfrm>
          <a:prstGeom prst="rect">
            <a:avLst/>
          </a:prstGeom>
        </p:spPr>
      </p:pic>
    </p:spTree>
    <p:extLst>
      <p:ext uri="{BB962C8B-B14F-4D97-AF65-F5344CB8AC3E}">
        <p14:creationId xmlns:p14="http://schemas.microsoft.com/office/powerpoint/2010/main" val="1547879915"/>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CLEVR v1.0 </a:t>
            </a:r>
            <a:r>
              <a:rPr lang="hu-HU" err="1">
                <a:ea typeface="Open Sans ExtraBold"/>
                <a:cs typeface="Open Sans ExtraBold"/>
              </a:rPr>
              <a:t>dataset</a:t>
            </a:r>
            <a:r>
              <a:rPr lang="hu-HU">
                <a:ea typeface="Open Sans ExtraBold"/>
                <a:cs typeface="Open Sans ExtraBold"/>
              </a:rPr>
              <a:t> clusterezése</a:t>
            </a:r>
          </a:p>
        </p:txBody>
      </p:sp>
      <p:sp>
        <p:nvSpPr>
          <p:cNvPr id="8" name="TextBox 7">
            <a:extLst>
              <a:ext uri="{FF2B5EF4-FFF2-40B4-BE49-F238E27FC236}">
                <a16:creationId xmlns:a16="http://schemas.microsoft.com/office/drawing/2014/main" id="{2D85E61C-F166-7B62-7242-DDBDF50B3644}"/>
              </a:ext>
            </a:extLst>
          </p:cNvPr>
          <p:cNvSpPr txBox="1"/>
          <p:nvPr/>
        </p:nvSpPr>
        <p:spPr>
          <a:xfrm>
            <a:off x="582282" y="1265207"/>
            <a:ext cx="634760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80 000 </a:t>
            </a:r>
            <a:r>
              <a:rPr lang="en-US" err="1"/>
              <a:t>kép</a:t>
            </a:r>
          </a:p>
          <a:p>
            <a:r>
              <a:rPr lang="en-US">
                <a:ea typeface="Open Sans"/>
                <a:cs typeface="Open Sans"/>
              </a:rPr>
              <a:t>VGG16-al feature </a:t>
            </a:r>
            <a:r>
              <a:rPr lang="en-US" err="1">
                <a:ea typeface="Open Sans"/>
                <a:cs typeface="Open Sans"/>
              </a:rPr>
              <a:t>mátrix</a:t>
            </a:r>
          </a:p>
          <a:p>
            <a:r>
              <a:rPr lang="en-US">
                <a:ea typeface="Open Sans"/>
                <a:cs typeface="Open Sans"/>
              </a:rPr>
              <a:t>UMAP -&gt; </a:t>
            </a:r>
            <a:r>
              <a:rPr lang="en-US" err="1">
                <a:ea typeface="Open Sans"/>
                <a:cs typeface="Open Sans"/>
              </a:rPr>
              <a:t>Dimenzió</a:t>
            </a:r>
            <a:r>
              <a:rPr lang="en-US">
                <a:ea typeface="Open Sans"/>
                <a:cs typeface="Open Sans"/>
              </a:rPr>
              <a:t> </a:t>
            </a:r>
            <a:r>
              <a:rPr lang="en-US" err="1">
                <a:ea typeface="Open Sans"/>
                <a:cs typeface="Open Sans"/>
              </a:rPr>
              <a:t>csökkentés</a:t>
            </a:r>
          </a:p>
          <a:p>
            <a:endParaRPr lang="en-US">
              <a:ea typeface="Open Sans"/>
              <a:cs typeface="Open Sans"/>
            </a:endParaRPr>
          </a:p>
          <a:p>
            <a:endParaRPr lang="en-US">
              <a:ea typeface="Open Sans"/>
              <a:cs typeface="Open Sans"/>
            </a:endParaRPr>
          </a:p>
        </p:txBody>
      </p:sp>
      <p:sp>
        <p:nvSpPr>
          <p:cNvPr id="13" name="TextBox 12">
            <a:extLst>
              <a:ext uri="{FF2B5EF4-FFF2-40B4-BE49-F238E27FC236}">
                <a16:creationId xmlns:a16="http://schemas.microsoft.com/office/drawing/2014/main" id="{0BF5D998-60E2-FAA2-E6A6-F59852CCD480}"/>
              </a:ext>
            </a:extLst>
          </p:cNvPr>
          <p:cNvSpPr txBox="1"/>
          <p:nvPr/>
        </p:nvSpPr>
        <p:spPr>
          <a:xfrm>
            <a:off x="3544018" y="3163019"/>
            <a:ext cx="2987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9" name="Picture 8" descr="A collage of different colored objects&#10;&#10;Description automatically generated">
            <a:extLst>
              <a:ext uri="{FF2B5EF4-FFF2-40B4-BE49-F238E27FC236}">
                <a16:creationId xmlns:a16="http://schemas.microsoft.com/office/drawing/2014/main" id="{D7C4CF9C-2D30-8C07-698C-5C817ED343DE}"/>
              </a:ext>
            </a:extLst>
          </p:cNvPr>
          <p:cNvPicPr>
            <a:picLocks noChangeAspect="1"/>
          </p:cNvPicPr>
          <p:nvPr/>
        </p:nvPicPr>
        <p:blipFill>
          <a:blip r:embed="rId3"/>
          <a:stretch>
            <a:fillRect/>
          </a:stretch>
        </p:blipFill>
        <p:spPr>
          <a:xfrm>
            <a:off x="7585494" y="1148464"/>
            <a:ext cx="3253595" cy="4201638"/>
          </a:xfrm>
          <a:prstGeom prst="rect">
            <a:avLst/>
          </a:prstGeom>
        </p:spPr>
      </p:pic>
      <p:pic>
        <p:nvPicPr>
          <p:cNvPr id="5" name="Picture 4" descr="A blue and white dotted pattern&#10;&#10;Description automatically generated">
            <a:extLst>
              <a:ext uri="{FF2B5EF4-FFF2-40B4-BE49-F238E27FC236}">
                <a16:creationId xmlns:a16="http://schemas.microsoft.com/office/drawing/2014/main" id="{177DE31E-1CDA-1BF4-4FC8-775225C0E1C5}"/>
              </a:ext>
            </a:extLst>
          </p:cNvPr>
          <p:cNvPicPr>
            <a:picLocks noChangeAspect="1"/>
          </p:cNvPicPr>
          <p:nvPr/>
        </p:nvPicPr>
        <p:blipFill>
          <a:blip r:embed="rId4"/>
          <a:stretch>
            <a:fillRect/>
          </a:stretch>
        </p:blipFill>
        <p:spPr>
          <a:xfrm>
            <a:off x="583720" y="2747427"/>
            <a:ext cx="4245633" cy="3203447"/>
          </a:xfrm>
          <a:prstGeom prst="rect">
            <a:avLst/>
          </a:prstGeom>
        </p:spPr>
      </p:pic>
    </p:spTree>
    <p:extLst>
      <p:ext uri="{BB962C8B-B14F-4D97-AF65-F5344CB8AC3E}">
        <p14:creationId xmlns:p14="http://schemas.microsoft.com/office/powerpoint/2010/main" val="387098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CLEVR v1.0 </a:t>
            </a:r>
            <a:r>
              <a:rPr lang="hu-HU" err="1">
                <a:ea typeface="Open Sans ExtraBold"/>
                <a:cs typeface="Open Sans ExtraBold"/>
              </a:rPr>
              <a:t>dataset</a:t>
            </a:r>
            <a:r>
              <a:rPr lang="hu-HU">
                <a:ea typeface="Open Sans ExtraBold"/>
                <a:cs typeface="Open Sans ExtraBold"/>
              </a:rPr>
              <a:t> clusterezése</a:t>
            </a:r>
          </a:p>
        </p:txBody>
      </p:sp>
      <p:sp>
        <p:nvSpPr>
          <p:cNvPr id="8" name="TextBox 7">
            <a:extLst>
              <a:ext uri="{FF2B5EF4-FFF2-40B4-BE49-F238E27FC236}">
                <a16:creationId xmlns:a16="http://schemas.microsoft.com/office/drawing/2014/main" id="{2D85E61C-F166-7B62-7242-DDBDF50B3644}"/>
              </a:ext>
            </a:extLst>
          </p:cNvPr>
          <p:cNvSpPr txBox="1"/>
          <p:nvPr/>
        </p:nvSpPr>
        <p:spPr>
          <a:xfrm>
            <a:off x="573102" y="1265207"/>
            <a:ext cx="431866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Mik </a:t>
            </a:r>
            <a:r>
              <a:rPr lang="en-US" err="1"/>
              <a:t>lehetnek</a:t>
            </a:r>
            <a:r>
              <a:rPr lang="en-US"/>
              <a:t> a </a:t>
            </a:r>
            <a:r>
              <a:rPr lang="en-US" err="1"/>
              <a:t>clusterek</a:t>
            </a:r>
            <a:r>
              <a:rPr lang="en-US"/>
              <a:t> </a:t>
            </a:r>
            <a:r>
              <a:rPr lang="en-US" err="1"/>
              <a:t>jellemzői</a:t>
            </a:r>
            <a:r>
              <a:rPr lang="en-US"/>
              <a:t>?</a:t>
            </a:r>
            <a:endParaRPr lang="en-US" err="1">
              <a:ea typeface="Open Sans"/>
              <a:cs typeface="Open Sans"/>
            </a:endParaRPr>
          </a:p>
          <a:p>
            <a:r>
              <a:rPr lang="en-US">
                <a:ea typeface="Open Sans"/>
                <a:cs typeface="Open Sans"/>
              </a:rPr>
              <a:t>(Azaz </a:t>
            </a:r>
            <a:r>
              <a:rPr lang="en-US" err="1">
                <a:ea typeface="Open Sans"/>
                <a:cs typeface="Open Sans"/>
              </a:rPr>
              <a:t>milyen</a:t>
            </a:r>
            <a:r>
              <a:rPr lang="en-US">
                <a:ea typeface="Open Sans"/>
                <a:cs typeface="Open Sans"/>
              </a:rPr>
              <a:t> </a:t>
            </a:r>
            <a:r>
              <a:rPr lang="en-US" err="1">
                <a:ea typeface="Open Sans"/>
                <a:cs typeface="Open Sans"/>
              </a:rPr>
              <a:t>két</a:t>
            </a:r>
            <a:r>
              <a:rPr lang="en-US">
                <a:ea typeface="Open Sans"/>
                <a:cs typeface="Open Sans"/>
              </a:rPr>
              <a:t> </a:t>
            </a:r>
            <a:r>
              <a:rPr lang="en-US" err="1">
                <a:ea typeface="Open Sans"/>
                <a:cs typeface="Open Sans"/>
              </a:rPr>
              <a:t>csoportra</a:t>
            </a:r>
            <a:r>
              <a:rPr lang="en-US">
                <a:ea typeface="Open Sans"/>
                <a:cs typeface="Open Sans"/>
              </a:rPr>
              <a:t> </a:t>
            </a:r>
            <a:r>
              <a:rPr lang="en-US" err="1">
                <a:ea typeface="Open Sans"/>
                <a:cs typeface="Open Sans"/>
              </a:rPr>
              <a:t>lehetne</a:t>
            </a:r>
            <a:r>
              <a:rPr lang="en-US">
                <a:ea typeface="Open Sans"/>
                <a:cs typeface="Open Sans"/>
              </a:rPr>
              <a:t> </a:t>
            </a:r>
            <a:r>
              <a:rPr lang="en-US" err="1">
                <a:ea typeface="Open Sans"/>
                <a:cs typeface="Open Sans"/>
              </a:rPr>
              <a:t>osztani</a:t>
            </a:r>
            <a:r>
              <a:rPr lang="en-US">
                <a:ea typeface="Open Sans"/>
                <a:cs typeface="Open Sans"/>
              </a:rPr>
              <a:t> a </a:t>
            </a:r>
            <a:r>
              <a:rPr lang="en-US" err="1">
                <a:ea typeface="Open Sans"/>
                <a:cs typeface="Open Sans"/>
              </a:rPr>
              <a:t>képeket</a:t>
            </a:r>
            <a:r>
              <a:rPr lang="en-US">
                <a:ea typeface="Open Sans"/>
                <a:cs typeface="Open Sans"/>
              </a:rPr>
              <a:t>, </a:t>
            </a:r>
            <a:r>
              <a:rPr lang="en-US" err="1">
                <a:ea typeface="Open Sans"/>
                <a:cs typeface="Open Sans"/>
              </a:rPr>
              <a:t>jellemzőik</a:t>
            </a:r>
            <a:r>
              <a:rPr lang="en-US">
                <a:ea typeface="Open Sans"/>
                <a:cs typeface="Open Sans"/>
              </a:rPr>
              <a:t> </a:t>
            </a:r>
            <a:r>
              <a:rPr lang="en-US" err="1">
                <a:ea typeface="Open Sans"/>
                <a:cs typeface="Open Sans"/>
              </a:rPr>
              <a:t>alapján</a:t>
            </a:r>
            <a:r>
              <a:rPr lang="en-US">
                <a:ea typeface="Open Sans"/>
                <a:cs typeface="Open Sans"/>
              </a:rPr>
              <a:t>?)</a:t>
            </a:r>
          </a:p>
          <a:p>
            <a:endParaRPr lang="en-US">
              <a:ea typeface="Open Sans"/>
              <a:cs typeface="Open Sans"/>
            </a:endParaRPr>
          </a:p>
          <a:p>
            <a:endParaRPr lang="en-US">
              <a:ea typeface="Open Sans"/>
              <a:cs typeface="Open Sans"/>
            </a:endParaRPr>
          </a:p>
          <a:p>
            <a:endParaRPr lang="en-US">
              <a:ea typeface="Open Sans"/>
              <a:cs typeface="Open Sans"/>
            </a:endParaRPr>
          </a:p>
        </p:txBody>
      </p:sp>
      <p:pic>
        <p:nvPicPr>
          <p:cNvPr id="10" name="Picture 9" descr="A screenshot of a computer screen&#10;&#10;Description automatically generated">
            <a:extLst>
              <a:ext uri="{FF2B5EF4-FFF2-40B4-BE49-F238E27FC236}">
                <a16:creationId xmlns:a16="http://schemas.microsoft.com/office/drawing/2014/main" id="{6292DEF6-E320-2361-6982-2C9D88D48DBC}"/>
              </a:ext>
            </a:extLst>
          </p:cNvPr>
          <p:cNvPicPr>
            <a:picLocks noChangeAspect="1"/>
          </p:cNvPicPr>
          <p:nvPr/>
        </p:nvPicPr>
        <p:blipFill>
          <a:blip r:embed="rId3"/>
          <a:stretch>
            <a:fillRect/>
          </a:stretch>
        </p:blipFill>
        <p:spPr>
          <a:xfrm>
            <a:off x="4968815" y="1331955"/>
            <a:ext cx="6006859" cy="4438505"/>
          </a:xfrm>
          <a:prstGeom prst="rect">
            <a:avLst/>
          </a:prstGeom>
        </p:spPr>
      </p:pic>
      <p:pic>
        <p:nvPicPr>
          <p:cNvPr id="6" name="Picture 4" descr="A blue and white dotted pattern&#10;&#10;Description automatically generated">
            <a:extLst>
              <a:ext uri="{FF2B5EF4-FFF2-40B4-BE49-F238E27FC236}">
                <a16:creationId xmlns:a16="http://schemas.microsoft.com/office/drawing/2014/main" id="{6F601367-C6FC-6C46-054B-835599589DE2}"/>
              </a:ext>
            </a:extLst>
          </p:cNvPr>
          <p:cNvPicPr>
            <a:picLocks noChangeAspect="1"/>
          </p:cNvPicPr>
          <p:nvPr/>
        </p:nvPicPr>
        <p:blipFill>
          <a:blip r:embed="rId4"/>
          <a:stretch>
            <a:fillRect/>
          </a:stretch>
        </p:blipFill>
        <p:spPr>
          <a:xfrm>
            <a:off x="363383" y="2380198"/>
            <a:ext cx="4245633" cy="3203447"/>
          </a:xfrm>
          <a:prstGeom prst="rect">
            <a:avLst/>
          </a:prstGeom>
        </p:spPr>
      </p:pic>
    </p:spTree>
    <p:extLst>
      <p:ext uri="{BB962C8B-B14F-4D97-AF65-F5344CB8AC3E}">
        <p14:creationId xmlns:p14="http://schemas.microsoft.com/office/powerpoint/2010/main" val="1819983984"/>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CLEVR v1.0 </a:t>
            </a:r>
            <a:r>
              <a:rPr lang="hu-HU" err="1">
                <a:ea typeface="Open Sans ExtraBold"/>
                <a:cs typeface="Open Sans ExtraBold"/>
              </a:rPr>
              <a:t>dataset</a:t>
            </a:r>
            <a:r>
              <a:rPr lang="hu-HU">
                <a:ea typeface="Open Sans ExtraBold"/>
                <a:cs typeface="Open Sans ExtraBold"/>
              </a:rPr>
              <a:t> clusterezése</a:t>
            </a:r>
          </a:p>
        </p:txBody>
      </p:sp>
      <p:pic>
        <p:nvPicPr>
          <p:cNvPr id="6" name="Picture 5" descr="A diagram of a number of objects&#10;&#10;Description automatically generated">
            <a:extLst>
              <a:ext uri="{FF2B5EF4-FFF2-40B4-BE49-F238E27FC236}">
                <a16:creationId xmlns:a16="http://schemas.microsoft.com/office/drawing/2014/main" id="{351B99A2-1BD3-7376-25F1-C06809A1CE51}"/>
              </a:ext>
            </a:extLst>
          </p:cNvPr>
          <p:cNvPicPr>
            <a:picLocks noChangeAspect="1"/>
          </p:cNvPicPr>
          <p:nvPr/>
        </p:nvPicPr>
        <p:blipFill>
          <a:blip r:embed="rId2"/>
          <a:stretch>
            <a:fillRect/>
          </a:stretch>
        </p:blipFill>
        <p:spPr>
          <a:xfrm>
            <a:off x="572460" y="1798962"/>
            <a:ext cx="5134951" cy="3853703"/>
          </a:xfrm>
          <a:prstGeom prst="rect">
            <a:avLst/>
          </a:prstGeom>
        </p:spPr>
      </p:pic>
      <p:pic>
        <p:nvPicPr>
          <p:cNvPr id="7" name="Picture 6" descr="A red and blue dot diagram&#10;&#10;Description automatically generated">
            <a:extLst>
              <a:ext uri="{FF2B5EF4-FFF2-40B4-BE49-F238E27FC236}">
                <a16:creationId xmlns:a16="http://schemas.microsoft.com/office/drawing/2014/main" id="{FDC172EF-61C2-D893-7729-F189DCCB41D5}"/>
              </a:ext>
            </a:extLst>
          </p:cNvPr>
          <p:cNvPicPr>
            <a:picLocks noChangeAspect="1"/>
          </p:cNvPicPr>
          <p:nvPr/>
        </p:nvPicPr>
        <p:blipFill>
          <a:blip r:embed="rId3"/>
          <a:stretch>
            <a:fillRect/>
          </a:stretch>
        </p:blipFill>
        <p:spPr>
          <a:xfrm>
            <a:off x="5831975" y="1803728"/>
            <a:ext cx="5112258" cy="3844174"/>
          </a:xfrm>
          <a:prstGeom prst="rect">
            <a:avLst/>
          </a:prstGeom>
        </p:spPr>
      </p:pic>
      <p:sp>
        <p:nvSpPr>
          <p:cNvPr id="5" name="Szövegdoboz 4">
            <a:extLst>
              <a:ext uri="{FF2B5EF4-FFF2-40B4-BE49-F238E27FC236}">
                <a16:creationId xmlns:a16="http://schemas.microsoft.com/office/drawing/2014/main" id="{0FB3F9E5-D48D-EFD4-0258-EAC546CFE4C4}"/>
              </a:ext>
            </a:extLst>
          </p:cNvPr>
          <p:cNvSpPr txBox="1"/>
          <p:nvPr/>
        </p:nvSpPr>
        <p:spPr>
          <a:xfrm>
            <a:off x="2506336" y="5434987"/>
            <a:ext cx="28074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1400">
                <a:ea typeface="Open Sans"/>
                <a:cs typeface="Open Sans"/>
              </a:rPr>
              <a:t> 500 képre</a:t>
            </a:r>
          </a:p>
          <a:p>
            <a:endParaRPr lang="hu-HU">
              <a:ea typeface="Open Sans"/>
              <a:cs typeface="Open Sans"/>
            </a:endParaRPr>
          </a:p>
        </p:txBody>
      </p:sp>
      <p:sp>
        <p:nvSpPr>
          <p:cNvPr id="10" name="Szövegdoboz 9">
            <a:extLst>
              <a:ext uri="{FF2B5EF4-FFF2-40B4-BE49-F238E27FC236}">
                <a16:creationId xmlns:a16="http://schemas.microsoft.com/office/drawing/2014/main" id="{994E6D07-952F-B227-F673-43C1AA33305B}"/>
              </a:ext>
            </a:extLst>
          </p:cNvPr>
          <p:cNvSpPr txBox="1"/>
          <p:nvPr/>
        </p:nvSpPr>
        <p:spPr>
          <a:xfrm>
            <a:off x="1019060" y="133579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a:ea typeface="Open Sans"/>
                <a:cs typeface="Open Sans"/>
              </a:rPr>
              <a:t>Objektumok száma:</a:t>
            </a:r>
            <a:endParaRPr lang="hu-HU"/>
          </a:p>
        </p:txBody>
      </p:sp>
      <p:sp>
        <p:nvSpPr>
          <p:cNvPr id="11" name="Szövegdoboz 10">
            <a:extLst>
              <a:ext uri="{FF2B5EF4-FFF2-40B4-BE49-F238E27FC236}">
                <a16:creationId xmlns:a16="http://schemas.microsoft.com/office/drawing/2014/main" id="{3C69BF3B-C74D-0995-FD47-2C4557AD37EE}"/>
              </a:ext>
            </a:extLst>
          </p:cNvPr>
          <p:cNvSpPr txBox="1"/>
          <p:nvPr/>
        </p:nvSpPr>
        <p:spPr>
          <a:xfrm>
            <a:off x="7877058" y="5499254"/>
            <a:ext cx="2192357" cy="316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1400">
                <a:ea typeface="Open Sans"/>
                <a:cs typeface="Open Sans"/>
              </a:rPr>
              <a:t>10 000 képre</a:t>
            </a:r>
            <a:endParaRPr lang="hu-HU" sz="1400"/>
          </a:p>
        </p:txBody>
      </p:sp>
    </p:spTree>
    <p:extLst>
      <p:ext uri="{BB962C8B-B14F-4D97-AF65-F5344CB8AC3E}">
        <p14:creationId xmlns:p14="http://schemas.microsoft.com/office/powerpoint/2010/main" val="1587346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en-US" dirty="0" err="1">
                <a:ea typeface="Open Sans ExtraBold"/>
                <a:cs typeface="Open Sans ExtraBold"/>
              </a:rPr>
              <a:t>Önálló</a:t>
            </a:r>
            <a:r>
              <a:rPr lang="en-US" dirty="0">
                <a:ea typeface="Open Sans ExtraBold"/>
                <a:cs typeface="Open Sans ExtraBold"/>
              </a:rPr>
              <a:t> </a:t>
            </a:r>
            <a:r>
              <a:rPr lang="en-US" dirty="0" err="1">
                <a:ea typeface="Open Sans ExtraBold"/>
                <a:cs typeface="Open Sans ExtraBold"/>
              </a:rPr>
              <a:t>Laboratórium</a:t>
            </a:r>
            <a:r>
              <a:rPr lang="en-US" dirty="0">
                <a:ea typeface="Open Sans ExtraBold"/>
                <a:cs typeface="Open Sans ExtraBold"/>
              </a:rPr>
              <a:t> </a:t>
            </a:r>
            <a:r>
              <a:rPr lang="hu-HU" dirty="0">
                <a:ea typeface="Open Sans ExtraBold"/>
                <a:cs typeface="Open Sans ExtraBold"/>
              </a:rPr>
              <a:t>Konklúzió</a:t>
            </a:r>
          </a:p>
        </p:txBody>
      </p:sp>
      <p:sp>
        <p:nvSpPr>
          <p:cNvPr id="6" name="Szövegdoboz 5">
            <a:extLst>
              <a:ext uri="{FF2B5EF4-FFF2-40B4-BE49-F238E27FC236}">
                <a16:creationId xmlns:a16="http://schemas.microsoft.com/office/drawing/2014/main" id="{96614A72-EFD3-8F81-E424-435B4FB4CC84}"/>
              </a:ext>
            </a:extLst>
          </p:cNvPr>
          <p:cNvSpPr txBox="1"/>
          <p:nvPr/>
        </p:nvSpPr>
        <p:spPr>
          <a:xfrm>
            <a:off x="688554" y="1156771"/>
            <a:ext cx="9913343"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hu-HU" sz="2000" dirty="0">
                <a:ea typeface="Open Sans"/>
                <a:cs typeface="Open Sans"/>
              </a:rPr>
              <a:t>Betekintést nyertem a mély neurális hálók fekete doboz tesztelésének architektúrájába</a:t>
            </a:r>
            <a:endParaRPr lang="en-US" sz="2000" dirty="0">
              <a:ea typeface="Open Sans"/>
              <a:cs typeface="Open Sans"/>
            </a:endParaRPr>
          </a:p>
          <a:p>
            <a:pPr marL="342900" indent="-342900">
              <a:buFont typeface="Arial"/>
              <a:buChar char="•"/>
            </a:pPr>
            <a:r>
              <a:rPr lang="en-US" sz="2000" dirty="0" err="1">
                <a:ea typeface="Open Sans"/>
                <a:cs typeface="Open Sans"/>
              </a:rPr>
              <a:t>Saját</a:t>
            </a:r>
            <a:r>
              <a:rPr lang="en-US" sz="2000" dirty="0">
                <a:ea typeface="Open Sans"/>
                <a:cs typeface="Open Sans"/>
              </a:rPr>
              <a:t> </a:t>
            </a:r>
            <a:r>
              <a:rPr lang="en-US" sz="2000" dirty="0" err="1">
                <a:ea typeface="Open Sans"/>
                <a:cs typeface="Open Sans"/>
              </a:rPr>
              <a:t>konvolúciós</a:t>
            </a:r>
            <a:r>
              <a:rPr lang="en-US" sz="2000" dirty="0">
                <a:ea typeface="Open Sans"/>
                <a:cs typeface="Open Sans"/>
              </a:rPr>
              <a:t> </a:t>
            </a:r>
            <a:r>
              <a:rPr lang="en-US" sz="2000" dirty="0" err="1">
                <a:ea typeface="Open Sans"/>
                <a:cs typeface="Open Sans"/>
              </a:rPr>
              <a:t>neurális</a:t>
            </a:r>
            <a:r>
              <a:rPr lang="en-US" sz="2000" dirty="0">
                <a:ea typeface="Open Sans"/>
                <a:cs typeface="Open Sans"/>
              </a:rPr>
              <a:t> </a:t>
            </a:r>
            <a:r>
              <a:rPr lang="en-US" sz="2000" dirty="0" err="1">
                <a:ea typeface="Open Sans"/>
                <a:cs typeface="Open Sans"/>
              </a:rPr>
              <a:t>hálót</a:t>
            </a:r>
            <a:r>
              <a:rPr lang="en-US" sz="2000" dirty="0">
                <a:ea typeface="Open Sans"/>
                <a:cs typeface="Open Sans"/>
              </a:rPr>
              <a:t> </a:t>
            </a:r>
            <a:r>
              <a:rPr lang="en-US" sz="2000" dirty="0" err="1">
                <a:ea typeface="Open Sans"/>
                <a:cs typeface="Open Sans"/>
              </a:rPr>
              <a:t>létrehoztam</a:t>
            </a:r>
            <a:r>
              <a:rPr lang="en-US" sz="2000" dirty="0">
                <a:ea typeface="Open Sans"/>
                <a:cs typeface="Open Sans"/>
              </a:rPr>
              <a:t> </a:t>
            </a:r>
            <a:r>
              <a:rPr lang="en-US" sz="2000" dirty="0" err="1">
                <a:ea typeface="Open Sans"/>
                <a:cs typeface="Open Sans"/>
              </a:rPr>
              <a:t>és</a:t>
            </a:r>
            <a:r>
              <a:rPr lang="en-US" sz="2000" dirty="0">
                <a:ea typeface="Open Sans"/>
                <a:cs typeface="Open Sans"/>
              </a:rPr>
              <a:t> </a:t>
            </a:r>
            <a:r>
              <a:rPr lang="en-US" sz="2000" dirty="0" err="1">
                <a:ea typeface="Open Sans"/>
                <a:cs typeface="Open Sans"/>
              </a:rPr>
              <a:t>betanítottam</a:t>
            </a:r>
            <a:endParaRPr lang="hu-HU" dirty="0"/>
          </a:p>
          <a:p>
            <a:pPr marL="342900" indent="-342900">
              <a:buFont typeface="Arial"/>
              <a:buChar char="•"/>
            </a:pPr>
            <a:r>
              <a:rPr lang="en-US" sz="2000" dirty="0" err="1">
                <a:ea typeface="Open Sans"/>
                <a:cs typeface="Open Sans"/>
              </a:rPr>
              <a:t>Sikeresen</a:t>
            </a:r>
            <a:r>
              <a:rPr lang="en-US" sz="2000" dirty="0">
                <a:ea typeface="Open Sans"/>
                <a:cs typeface="Open Sans"/>
              </a:rPr>
              <a:t> </a:t>
            </a:r>
            <a:r>
              <a:rPr lang="en-US" sz="2000" dirty="0" err="1">
                <a:ea typeface="Open Sans"/>
                <a:cs typeface="Open Sans"/>
              </a:rPr>
              <a:t>létrehoztam</a:t>
            </a:r>
            <a:r>
              <a:rPr lang="en-US" sz="2000" dirty="0">
                <a:ea typeface="Open Sans"/>
                <a:cs typeface="Open Sans"/>
              </a:rPr>
              <a:t> </a:t>
            </a:r>
            <a:r>
              <a:rPr lang="en-US" sz="2000" dirty="0" err="1">
                <a:ea typeface="Open Sans"/>
                <a:cs typeface="Open Sans"/>
              </a:rPr>
              <a:t>hibacsoportokat</a:t>
            </a:r>
            <a:r>
              <a:rPr lang="en-US" sz="2000" dirty="0">
                <a:ea typeface="Open Sans"/>
                <a:cs typeface="Open Sans"/>
              </a:rPr>
              <a:t> cifar10 </a:t>
            </a:r>
            <a:r>
              <a:rPr lang="en-US" sz="2000" dirty="0" err="1">
                <a:ea typeface="Open Sans"/>
                <a:cs typeface="Open Sans"/>
              </a:rPr>
              <a:t>adathalmazra</a:t>
            </a:r>
            <a:endParaRPr lang="en-US" sz="2000" dirty="0">
              <a:ea typeface="Open Sans"/>
              <a:cs typeface="Open Sans"/>
            </a:endParaRPr>
          </a:p>
          <a:p>
            <a:pPr marL="342900" indent="-342900">
              <a:buFont typeface="Arial"/>
              <a:buChar char="•"/>
            </a:pPr>
            <a:r>
              <a:rPr lang="en-US" sz="2000" dirty="0" err="1">
                <a:ea typeface="Open Sans"/>
                <a:cs typeface="Open Sans"/>
              </a:rPr>
              <a:t>Közlekedési</a:t>
            </a:r>
            <a:r>
              <a:rPr lang="en-US" sz="2000" dirty="0">
                <a:ea typeface="Open Sans"/>
                <a:cs typeface="Open Sans"/>
              </a:rPr>
              <a:t> </a:t>
            </a:r>
            <a:r>
              <a:rPr lang="en-US" sz="2000" dirty="0" err="1">
                <a:ea typeface="Open Sans"/>
                <a:cs typeface="Open Sans"/>
              </a:rPr>
              <a:t>adathalmazra</a:t>
            </a:r>
            <a:r>
              <a:rPr lang="en-US" sz="2000" dirty="0">
                <a:ea typeface="Open Sans"/>
                <a:cs typeface="Open Sans"/>
              </a:rPr>
              <a:t> </a:t>
            </a:r>
            <a:r>
              <a:rPr lang="en-US" sz="2000" dirty="0" err="1">
                <a:ea typeface="Open Sans"/>
                <a:cs typeface="Open Sans"/>
              </a:rPr>
              <a:t>megismételtem</a:t>
            </a:r>
            <a:r>
              <a:rPr lang="en-US" sz="2000" dirty="0">
                <a:ea typeface="Open Sans"/>
                <a:cs typeface="Open Sans"/>
              </a:rPr>
              <a:t> a </a:t>
            </a:r>
            <a:r>
              <a:rPr lang="en-US" sz="2000" dirty="0" err="1">
                <a:ea typeface="Open Sans"/>
                <a:cs typeface="Open Sans"/>
              </a:rPr>
              <a:t>mérést</a:t>
            </a:r>
            <a:endParaRPr lang="hu-HU" sz="2000" dirty="0">
              <a:ea typeface="Open Sans"/>
              <a:cs typeface="Open Sans"/>
            </a:endParaRPr>
          </a:p>
          <a:p>
            <a:endParaRPr lang="hu-HU" dirty="0">
              <a:ea typeface="Open Sans"/>
              <a:cs typeface="Open Sans"/>
            </a:endParaRPr>
          </a:p>
        </p:txBody>
      </p:sp>
      <p:pic>
        <p:nvPicPr>
          <p:cNvPr id="12" name="Picture 11">
            <a:extLst>
              <a:ext uri="{FF2B5EF4-FFF2-40B4-BE49-F238E27FC236}">
                <a16:creationId xmlns:a16="http://schemas.microsoft.com/office/drawing/2014/main" id="{2EE262C4-109D-47F1-A6B4-CCFDAE77518F}"/>
              </a:ext>
            </a:extLst>
          </p:cNvPr>
          <p:cNvPicPr>
            <a:picLocks noChangeAspect="1"/>
          </p:cNvPicPr>
          <p:nvPr/>
        </p:nvPicPr>
        <p:blipFill>
          <a:blip r:embed="rId3"/>
          <a:stretch>
            <a:fillRect/>
          </a:stretch>
        </p:blipFill>
        <p:spPr>
          <a:xfrm>
            <a:off x="688554" y="3489562"/>
            <a:ext cx="2481772" cy="2107165"/>
          </a:xfrm>
          <a:prstGeom prst="rect">
            <a:avLst/>
          </a:prstGeom>
        </p:spPr>
      </p:pic>
      <p:pic>
        <p:nvPicPr>
          <p:cNvPr id="13" name="Picture 12">
            <a:extLst>
              <a:ext uri="{FF2B5EF4-FFF2-40B4-BE49-F238E27FC236}">
                <a16:creationId xmlns:a16="http://schemas.microsoft.com/office/drawing/2014/main" id="{F18EE610-ADD9-4053-939F-03BF1BD6D04C}"/>
              </a:ext>
            </a:extLst>
          </p:cNvPr>
          <p:cNvPicPr>
            <a:picLocks noChangeAspect="1"/>
          </p:cNvPicPr>
          <p:nvPr/>
        </p:nvPicPr>
        <p:blipFill>
          <a:blip r:embed="rId4"/>
          <a:stretch>
            <a:fillRect/>
          </a:stretch>
        </p:blipFill>
        <p:spPr>
          <a:xfrm>
            <a:off x="3905897" y="3430166"/>
            <a:ext cx="2870218" cy="973141"/>
          </a:xfrm>
          <a:prstGeom prst="rect">
            <a:avLst/>
          </a:prstGeom>
        </p:spPr>
      </p:pic>
      <p:pic>
        <p:nvPicPr>
          <p:cNvPr id="14" name="Picture 13">
            <a:extLst>
              <a:ext uri="{FF2B5EF4-FFF2-40B4-BE49-F238E27FC236}">
                <a16:creationId xmlns:a16="http://schemas.microsoft.com/office/drawing/2014/main" id="{00C6A2AF-72E7-47EE-97C2-5DEDD979BB47}"/>
              </a:ext>
            </a:extLst>
          </p:cNvPr>
          <p:cNvPicPr>
            <a:picLocks noChangeAspect="1"/>
          </p:cNvPicPr>
          <p:nvPr/>
        </p:nvPicPr>
        <p:blipFill>
          <a:blip r:embed="rId5"/>
          <a:stretch>
            <a:fillRect/>
          </a:stretch>
        </p:blipFill>
        <p:spPr>
          <a:xfrm>
            <a:off x="3905898" y="4686473"/>
            <a:ext cx="2870218" cy="963142"/>
          </a:xfrm>
          <a:prstGeom prst="rect">
            <a:avLst/>
          </a:prstGeom>
        </p:spPr>
      </p:pic>
      <p:pic>
        <p:nvPicPr>
          <p:cNvPr id="15" name="Tartalom helye 8" descr="Ábra: Zohreh Aghababaeyan , Manel Abdellatif , Lionel Briand: Black-Box Testing of Deep Neural Networks through Test Case Diversity, 2023 (Módosított)​">
            <a:extLst>
              <a:ext uri="{FF2B5EF4-FFF2-40B4-BE49-F238E27FC236}">
                <a16:creationId xmlns:a16="http://schemas.microsoft.com/office/drawing/2014/main" id="{5994B760-8F7F-4F6C-929A-4D2ADE327103}"/>
              </a:ext>
            </a:extLst>
          </p:cNvPr>
          <p:cNvPicPr>
            <a:picLocks noChangeAspect="1"/>
          </p:cNvPicPr>
          <p:nvPr/>
        </p:nvPicPr>
        <p:blipFill>
          <a:blip r:embed="rId6"/>
          <a:stretch>
            <a:fillRect/>
          </a:stretch>
        </p:blipFill>
        <p:spPr>
          <a:xfrm>
            <a:off x="7225715" y="3517303"/>
            <a:ext cx="4499444" cy="1419896"/>
          </a:xfrm>
          <a:prstGeom prst="rect">
            <a:avLst/>
          </a:prstGeom>
        </p:spPr>
      </p:pic>
    </p:spTree>
    <p:extLst>
      <p:ext uri="{BB962C8B-B14F-4D97-AF65-F5344CB8AC3E}">
        <p14:creationId xmlns:p14="http://schemas.microsoft.com/office/powerpoint/2010/main" val="18547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rmAutofit/>
          </a:bodyPr>
          <a:lstStyle/>
          <a:p>
            <a:pPr marL="0" indent="0">
              <a:buNone/>
            </a:pPr>
            <a:endParaRPr lang="hu-HU">
              <a:ea typeface="Open Sans"/>
              <a:cs typeface="Open Sans"/>
            </a:endParaRPr>
          </a:p>
          <a:p>
            <a:pPr marL="0" indent="0">
              <a:buNone/>
            </a:pPr>
            <a:endParaRPr lang="hu-HU" sz="1200">
              <a:latin typeface="Segoe UI"/>
              <a:ea typeface="Open Sans"/>
              <a:cs typeface="Segoe UI"/>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Témalabor Célkitűzések</a:t>
            </a:r>
          </a:p>
        </p:txBody>
      </p:sp>
      <p:sp>
        <p:nvSpPr>
          <p:cNvPr id="10" name="TextBox 9">
            <a:extLst>
              <a:ext uri="{FF2B5EF4-FFF2-40B4-BE49-F238E27FC236}">
                <a16:creationId xmlns:a16="http://schemas.microsoft.com/office/drawing/2014/main" id="{5ECBAF87-3047-F502-1543-D7546D3561FB}"/>
              </a:ext>
            </a:extLst>
          </p:cNvPr>
          <p:cNvSpPr txBox="1"/>
          <p:nvPr/>
        </p:nvSpPr>
        <p:spPr>
          <a:xfrm>
            <a:off x="912961" y="2099096"/>
            <a:ext cx="9780917"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2400">
                <a:ea typeface="+mn-lt"/>
                <a:cs typeface="+mn-lt"/>
              </a:rPr>
              <a:t>Jövőbeli célok:</a:t>
            </a:r>
            <a:endParaRPr lang="en-US" sz="2400">
              <a:ea typeface="Open Sans"/>
              <a:cs typeface="Open Sans"/>
            </a:endParaRPr>
          </a:p>
          <a:p>
            <a:pPr marL="285750" indent="-285750">
              <a:buFont typeface="Calibri"/>
              <a:buChar char="-"/>
            </a:pPr>
            <a:r>
              <a:rPr lang="en-US">
                <a:ea typeface="Open Sans"/>
                <a:cs typeface="Open Sans"/>
              </a:rPr>
              <a:t>Pre-trained CNN model (</a:t>
            </a:r>
            <a:r>
              <a:rPr lang="en-US" err="1">
                <a:ea typeface="Open Sans"/>
                <a:cs typeface="Open Sans"/>
              </a:rPr>
              <a:t>képfelismerő</a:t>
            </a:r>
            <a:r>
              <a:rPr lang="en-US">
                <a:ea typeface="Open Sans"/>
                <a:cs typeface="Open Sans"/>
              </a:rPr>
              <a:t>):  </a:t>
            </a:r>
            <a:r>
              <a:rPr lang="en-US" err="1">
                <a:ea typeface="Open Sans"/>
                <a:cs typeface="Open Sans"/>
              </a:rPr>
              <a:t>Folyamatban</a:t>
            </a:r>
            <a:r>
              <a:rPr lang="en-US">
                <a:ea typeface="Open Sans"/>
                <a:cs typeface="Open Sans"/>
              </a:rPr>
              <a:t>, de </a:t>
            </a:r>
            <a:r>
              <a:rPr lang="en-US" err="1">
                <a:ea typeface="Open Sans"/>
                <a:cs typeface="Open Sans"/>
              </a:rPr>
              <a:t>még</a:t>
            </a:r>
            <a:r>
              <a:rPr lang="en-US">
                <a:ea typeface="Open Sans"/>
                <a:cs typeface="Open Sans"/>
              </a:rPr>
              <a:t> </a:t>
            </a:r>
            <a:r>
              <a:rPr lang="en-US" err="1">
                <a:ea typeface="Open Sans"/>
                <a:cs typeface="Open Sans"/>
              </a:rPr>
              <a:t>magas</a:t>
            </a:r>
            <a:r>
              <a:rPr lang="en-US">
                <a:ea typeface="Open Sans"/>
                <a:cs typeface="Open Sans"/>
              </a:rPr>
              <a:t> (42%) </a:t>
            </a:r>
            <a:r>
              <a:rPr lang="en-US" err="1">
                <a:ea typeface="Open Sans"/>
                <a:cs typeface="Open Sans"/>
              </a:rPr>
              <a:t>hibaráta</a:t>
            </a:r>
            <a:endParaRPr lang="en-US">
              <a:ea typeface="Open Sans"/>
              <a:cs typeface="Open Sans"/>
            </a:endParaRPr>
          </a:p>
          <a:p>
            <a:pPr marL="285750" indent="-285750">
              <a:buFont typeface="Calibri"/>
              <a:buChar char="-"/>
            </a:pPr>
            <a:r>
              <a:rPr lang="en-US" err="1">
                <a:ea typeface="Open Sans"/>
                <a:cs typeface="Open Sans"/>
              </a:rPr>
              <a:t>Hibás</a:t>
            </a:r>
            <a:r>
              <a:rPr lang="en-US">
                <a:ea typeface="Open Sans"/>
                <a:cs typeface="Open Sans"/>
              </a:rPr>
              <a:t> </a:t>
            </a:r>
            <a:r>
              <a:rPr lang="en-US" err="1">
                <a:ea typeface="Open Sans"/>
                <a:cs typeface="Open Sans"/>
              </a:rPr>
              <a:t>képekre</a:t>
            </a:r>
            <a:r>
              <a:rPr lang="en-US">
                <a:ea typeface="Open Sans"/>
                <a:cs typeface="Open Sans"/>
              </a:rPr>
              <a:t> </a:t>
            </a:r>
            <a:r>
              <a:rPr lang="en-US" err="1">
                <a:ea typeface="Open Sans"/>
                <a:cs typeface="Open Sans"/>
              </a:rPr>
              <a:t>clusterezés</a:t>
            </a:r>
            <a:r>
              <a:rPr lang="en-US">
                <a:ea typeface="Open Sans"/>
                <a:cs typeface="Open Sans"/>
              </a:rPr>
              <a:t> </a:t>
            </a:r>
          </a:p>
          <a:p>
            <a:pPr marL="285750" indent="-285750">
              <a:buFont typeface="Calibri"/>
              <a:buChar char="-"/>
            </a:pPr>
            <a:r>
              <a:rPr lang="en-US" err="1">
                <a:ea typeface="Open Sans"/>
                <a:cs typeface="Open Sans"/>
              </a:rPr>
              <a:t>Folyamatok</a:t>
            </a:r>
            <a:r>
              <a:rPr lang="en-US">
                <a:ea typeface="Open Sans"/>
                <a:cs typeface="Open Sans"/>
              </a:rPr>
              <a:t> </a:t>
            </a:r>
            <a:r>
              <a:rPr lang="en-US" err="1">
                <a:ea typeface="Open Sans"/>
                <a:cs typeface="Open Sans"/>
              </a:rPr>
              <a:t>elméleti</a:t>
            </a:r>
            <a:r>
              <a:rPr lang="en-US">
                <a:ea typeface="Open Sans"/>
                <a:cs typeface="Open Sans"/>
              </a:rPr>
              <a:t> </a:t>
            </a:r>
            <a:r>
              <a:rPr lang="en-US" err="1">
                <a:ea typeface="Open Sans"/>
                <a:cs typeface="Open Sans"/>
              </a:rPr>
              <a:t>szintű</a:t>
            </a:r>
            <a:r>
              <a:rPr lang="en-US">
                <a:ea typeface="Open Sans"/>
                <a:cs typeface="Open Sans"/>
              </a:rPr>
              <a:t> </a:t>
            </a:r>
            <a:r>
              <a:rPr lang="en-US" err="1">
                <a:ea typeface="Open Sans"/>
                <a:cs typeface="Open Sans"/>
              </a:rPr>
              <a:t>megértése</a:t>
            </a:r>
          </a:p>
        </p:txBody>
      </p:sp>
      <p:sp>
        <p:nvSpPr>
          <p:cNvPr id="9" name="Szövegdoboz 8">
            <a:extLst>
              <a:ext uri="{FF2B5EF4-FFF2-40B4-BE49-F238E27FC236}">
                <a16:creationId xmlns:a16="http://schemas.microsoft.com/office/drawing/2014/main" id="{5D3C7639-134F-56FD-233D-AF693F35294D}"/>
              </a:ext>
            </a:extLst>
          </p:cNvPr>
          <p:cNvSpPr txBox="1"/>
          <p:nvPr/>
        </p:nvSpPr>
        <p:spPr>
          <a:xfrm>
            <a:off x="8005657" y="3536299"/>
            <a:ext cx="2196861"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1050" i="1">
                <a:ea typeface="Open Sans"/>
                <a:cs typeface="Open Sans"/>
              </a:rPr>
              <a:t>2023, Témalaboratórium diasor</a:t>
            </a:r>
            <a:endParaRPr lang="hu-HU" sz="900" i="1">
              <a:ea typeface="Open Sans"/>
              <a:cs typeface="Open Sans"/>
            </a:endParaRPr>
          </a:p>
        </p:txBody>
      </p:sp>
    </p:spTree>
    <p:extLst>
      <p:ext uri="{BB962C8B-B14F-4D97-AF65-F5344CB8AC3E}">
        <p14:creationId xmlns:p14="http://schemas.microsoft.com/office/powerpoint/2010/main" val="1308906099"/>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74978" y="1201994"/>
            <a:ext cx="11175759" cy="5191137"/>
          </a:xfrm>
        </p:spPr>
        <p:txBody>
          <a:bodyPr vert="horz" lIns="91440" tIns="45720" rIns="91440" bIns="45720" rtlCol="0" anchor="t">
            <a:normAutofit/>
          </a:bodyPr>
          <a:lstStyle/>
          <a:p>
            <a:pPr marL="0" indent="0">
              <a:buNone/>
            </a:pPr>
            <a:r>
              <a:rPr lang="hu-HU" b="1">
                <a:ea typeface="Open Sans"/>
                <a:cs typeface="Open Sans"/>
              </a:rPr>
              <a:t>Cél: </a:t>
            </a:r>
            <a:r>
              <a:rPr lang="hu-HU">
                <a:ea typeface="+mn-lt"/>
                <a:cs typeface="+mn-lt"/>
              </a:rPr>
              <a:t> </a:t>
            </a:r>
            <a:br>
              <a:rPr lang="hu-HU">
                <a:ea typeface="+mn-lt"/>
                <a:cs typeface="+mn-lt"/>
              </a:rPr>
            </a:br>
            <a:r>
              <a:rPr lang="hu-HU">
                <a:ea typeface="+mn-lt"/>
                <a:cs typeface="+mn-lt"/>
              </a:rPr>
              <a:t>    </a:t>
            </a:r>
            <a:r>
              <a:rPr lang="hu-HU" sz="2600">
                <a:ea typeface="+mn-lt"/>
                <a:cs typeface="+mn-lt"/>
              </a:rPr>
              <a:t>- </a:t>
            </a:r>
            <a:r>
              <a:rPr lang="hu-HU" sz="2400">
                <a:ea typeface="+mn-lt"/>
                <a:cs typeface="+mn-lt"/>
              </a:rPr>
              <a:t>Betekintés a mély neurális hálók fekete doboz (Black-</a:t>
            </a:r>
            <a:r>
              <a:rPr lang="hu-HU" sz="2400" err="1">
                <a:ea typeface="+mn-lt"/>
                <a:cs typeface="+mn-lt"/>
              </a:rPr>
              <a:t>Box</a:t>
            </a:r>
            <a:r>
              <a:rPr lang="hu-HU" sz="2400">
                <a:ea typeface="+mn-lt"/>
                <a:cs typeface="+mn-lt"/>
              </a:rPr>
              <a:t>) tesztelésébe</a:t>
            </a:r>
          </a:p>
          <a:p>
            <a:pPr marL="0" indent="0">
              <a:buNone/>
            </a:pPr>
            <a:r>
              <a:rPr lang="hu-HU" sz="2400">
                <a:latin typeface="Open Sans"/>
                <a:ea typeface="+mn-lt"/>
                <a:cs typeface="Open Sans"/>
              </a:rPr>
              <a:t>  - Hibacsoportok előállítása</a:t>
            </a:r>
          </a:p>
          <a:p>
            <a:pPr marL="342900" indent="0">
              <a:buNone/>
            </a:pPr>
            <a:r>
              <a:rPr lang="hu-HU" sz="1600">
                <a:latin typeface="Arial"/>
                <a:ea typeface="+mn-lt"/>
                <a:cs typeface="Arial"/>
              </a:rPr>
              <a:t>(Feldolgozott szakirodalom: </a:t>
            </a:r>
            <a:r>
              <a:rPr lang="hu-HU" sz="1600" i="1" err="1">
                <a:ea typeface="+mn-lt"/>
                <a:cs typeface="+mn-lt"/>
              </a:rPr>
              <a:t>Zohreh</a:t>
            </a:r>
            <a:r>
              <a:rPr lang="hu-HU" sz="1600" i="1">
                <a:ea typeface="+mn-lt"/>
                <a:cs typeface="+mn-lt"/>
              </a:rPr>
              <a:t> </a:t>
            </a:r>
            <a:r>
              <a:rPr lang="hu-HU" sz="1600" i="1" err="1">
                <a:ea typeface="+mn-lt"/>
                <a:cs typeface="+mn-lt"/>
              </a:rPr>
              <a:t>Aghababaeyan</a:t>
            </a:r>
            <a:r>
              <a:rPr lang="hu-HU" sz="1600" i="1">
                <a:ea typeface="+mn-lt"/>
                <a:cs typeface="+mn-lt"/>
              </a:rPr>
              <a:t> , </a:t>
            </a:r>
            <a:r>
              <a:rPr lang="hu-HU" sz="1600" i="1" err="1">
                <a:ea typeface="+mn-lt"/>
                <a:cs typeface="+mn-lt"/>
              </a:rPr>
              <a:t>Manel</a:t>
            </a:r>
            <a:r>
              <a:rPr lang="hu-HU" sz="1600" i="1">
                <a:ea typeface="+mn-lt"/>
                <a:cs typeface="+mn-lt"/>
              </a:rPr>
              <a:t> </a:t>
            </a:r>
            <a:r>
              <a:rPr lang="hu-HU" sz="1600" i="1" err="1">
                <a:ea typeface="+mn-lt"/>
                <a:cs typeface="+mn-lt"/>
              </a:rPr>
              <a:t>Abdellatif</a:t>
            </a:r>
            <a:r>
              <a:rPr lang="hu-HU" sz="1600" i="1">
                <a:ea typeface="+mn-lt"/>
                <a:cs typeface="+mn-lt"/>
              </a:rPr>
              <a:t> , Lionel </a:t>
            </a:r>
            <a:r>
              <a:rPr lang="hu-HU" sz="1600" i="1" err="1">
                <a:ea typeface="+mn-lt"/>
                <a:cs typeface="+mn-lt"/>
              </a:rPr>
              <a:t>Briand</a:t>
            </a:r>
            <a:r>
              <a:rPr lang="hu-HU" sz="1600" i="1">
                <a:ea typeface="+mn-lt"/>
                <a:cs typeface="+mn-lt"/>
              </a:rPr>
              <a:t>:</a:t>
            </a:r>
            <a:r>
              <a:rPr lang="hu-HU" sz="1600">
                <a:ea typeface="+mn-lt"/>
                <a:cs typeface="+mn-lt"/>
              </a:rPr>
              <a:t> </a:t>
            </a:r>
            <a:r>
              <a:rPr lang="hu-HU" sz="1600" i="1">
                <a:ea typeface="+mn-lt"/>
                <a:cs typeface="+mn-lt"/>
              </a:rPr>
              <a:t>Black-</a:t>
            </a:r>
            <a:r>
              <a:rPr lang="hu-HU" sz="1600" i="1" err="1">
                <a:ea typeface="+mn-lt"/>
                <a:cs typeface="+mn-lt"/>
              </a:rPr>
              <a:t>Box</a:t>
            </a:r>
            <a:r>
              <a:rPr lang="hu-HU" sz="1600" i="1">
                <a:ea typeface="+mn-lt"/>
                <a:cs typeface="+mn-lt"/>
              </a:rPr>
              <a:t> Testing of Deep </a:t>
            </a:r>
            <a:r>
              <a:rPr lang="hu-HU" sz="1600" i="1" err="1">
                <a:ea typeface="+mn-lt"/>
                <a:cs typeface="+mn-lt"/>
              </a:rPr>
              <a:t>Neural</a:t>
            </a:r>
            <a:r>
              <a:rPr lang="hu-HU" sz="1600" i="1">
                <a:ea typeface="+mn-lt"/>
                <a:cs typeface="+mn-lt"/>
              </a:rPr>
              <a:t> </a:t>
            </a:r>
            <a:r>
              <a:rPr lang="hu-HU" sz="1600" i="1" err="1">
                <a:ea typeface="+mn-lt"/>
                <a:cs typeface="+mn-lt"/>
              </a:rPr>
              <a:t>Networks</a:t>
            </a:r>
            <a:r>
              <a:rPr lang="hu-HU" sz="1600" i="1">
                <a:ea typeface="+mn-lt"/>
                <a:cs typeface="+mn-lt"/>
              </a:rPr>
              <a:t> </a:t>
            </a:r>
            <a:r>
              <a:rPr lang="hu-HU" sz="1600" i="1" err="1">
                <a:ea typeface="+mn-lt"/>
                <a:cs typeface="+mn-lt"/>
              </a:rPr>
              <a:t>through</a:t>
            </a:r>
            <a:r>
              <a:rPr lang="hu-HU" sz="1600" i="1">
                <a:ea typeface="+mn-lt"/>
                <a:cs typeface="+mn-lt"/>
              </a:rPr>
              <a:t> Test </a:t>
            </a:r>
            <a:r>
              <a:rPr lang="hu-HU" sz="1600" i="1" err="1">
                <a:ea typeface="+mn-lt"/>
                <a:cs typeface="+mn-lt"/>
              </a:rPr>
              <a:t>Case</a:t>
            </a:r>
            <a:r>
              <a:rPr lang="hu-HU" sz="1600" i="1">
                <a:ea typeface="+mn-lt"/>
                <a:cs typeface="+mn-lt"/>
              </a:rPr>
              <a:t> </a:t>
            </a:r>
            <a:r>
              <a:rPr lang="hu-HU" sz="1600" i="1" err="1">
                <a:ea typeface="+mn-lt"/>
                <a:cs typeface="+mn-lt"/>
              </a:rPr>
              <a:t>Diversity</a:t>
            </a:r>
            <a:r>
              <a:rPr lang="hu-HU" sz="1600" i="1">
                <a:ea typeface="+mn-lt"/>
                <a:cs typeface="+mn-lt"/>
              </a:rPr>
              <a:t>, 2023)</a:t>
            </a:r>
            <a:endParaRPr lang="hu-HU" sz="1600" i="1">
              <a:ea typeface="Open Sans"/>
              <a:cs typeface="Open Sans"/>
            </a:endParaRPr>
          </a:p>
          <a:p>
            <a:pPr>
              <a:buFont typeface="Calibri" panose="020B0604020202020204" pitchFamily="34" charset="0"/>
              <a:buChar char="-"/>
            </a:pPr>
            <a:endParaRPr lang="en-US">
              <a:ea typeface="+mn-lt"/>
              <a:cs typeface="+mn-lt"/>
            </a:endParaRPr>
          </a:p>
          <a:p>
            <a:pPr marL="0" indent="0">
              <a:buNone/>
            </a:pPr>
            <a:r>
              <a:rPr lang="en-US">
                <a:ea typeface="+mn-lt"/>
                <a:cs typeface="+mn-lt"/>
              </a:rPr>
              <a:t> </a:t>
            </a:r>
            <a:r>
              <a:rPr lang="en-US" b="1">
                <a:ea typeface="+mn-lt"/>
                <a:cs typeface="+mn-lt"/>
              </a:rPr>
              <a:t>Black-Box </a:t>
            </a:r>
            <a:r>
              <a:rPr lang="en-US" b="1" err="1">
                <a:ea typeface="+mn-lt"/>
                <a:cs typeface="+mn-lt"/>
              </a:rPr>
              <a:t>tesztelés</a:t>
            </a:r>
            <a:r>
              <a:rPr lang="en-US" b="1">
                <a:ea typeface="+mn-lt"/>
                <a:cs typeface="+mn-lt"/>
              </a:rPr>
              <a:t>: </a:t>
            </a:r>
            <a:endParaRPr lang="hu-HU" sz="1050" b="1">
              <a:ea typeface="+mn-lt"/>
              <a:cs typeface="+mn-lt"/>
            </a:endParaRPr>
          </a:p>
          <a:p>
            <a:pPr marL="0" indent="0">
              <a:buNone/>
            </a:pPr>
            <a:r>
              <a:rPr lang="en-US" sz="2000">
                <a:ea typeface="+mn-lt"/>
                <a:cs typeface="+mn-lt"/>
              </a:rPr>
              <a:t>         - Belső </a:t>
            </a:r>
            <a:r>
              <a:rPr lang="en-US" sz="2000" err="1">
                <a:ea typeface="+mn-lt"/>
                <a:cs typeface="+mn-lt"/>
              </a:rPr>
              <a:t>szerkezet</a:t>
            </a:r>
            <a:r>
              <a:rPr lang="en-US" sz="2000">
                <a:ea typeface="+mn-lt"/>
                <a:cs typeface="+mn-lt"/>
              </a:rPr>
              <a:t> </a:t>
            </a:r>
            <a:r>
              <a:rPr lang="en-US" sz="2000" err="1">
                <a:ea typeface="+mn-lt"/>
                <a:cs typeface="+mn-lt"/>
              </a:rPr>
              <a:t>ismeretlen</a:t>
            </a:r>
            <a:endParaRPr lang="en-US" sz="2000">
              <a:ea typeface="+mn-lt"/>
              <a:cs typeface="+mn-lt"/>
            </a:endParaRPr>
          </a:p>
          <a:p>
            <a:pPr marL="0" indent="0">
              <a:buNone/>
            </a:pPr>
            <a:r>
              <a:rPr lang="en-US" sz="2000">
                <a:ea typeface="+mn-lt"/>
                <a:cs typeface="+mn-lt"/>
              </a:rPr>
              <a:t>         - </a:t>
            </a:r>
            <a:r>
              <a:rPr lang="en-US" sz="2000" err="1">
                <a:ea typeface="+mn-lt"/>
                <a:cs typeface="+mn-lt"/>
              </a:rPr>
              <a:t>Bemenet</a:t>
            </a:r>
            <a:r>
              <a:rPr lang="en-US" sz="2000">
                <a:ea typeface="+mn-lt"/>
                <a:cs typeface="+mn-lt"/>
              </a:rPr>
              <a:t>/</a:t>
            </a:r>
            <a:r>
              <a:rPr lang="en-US" sz="2000" err="1">
                <a:ea typeface="+mn-lt"/>
                <a:cs typeface="+mn-lt"/>
              </a:rPr>
              <a:t>kimenet</a:t>
            </a:r>
            <a:r>
              <a:rPr lang="en-US" sz="2000">
                <a:ea typeface="+mn-lt"/>
                <a:cs typeface="+mn-lt"/>
              </a:rPr>
              <a:t> </a:t>
            </a:r>
            <a:r>
              <a:rPr lang="en-US" sz="2000" err="1">
                <a:ea typeface="+mn-lt"/>
                <a:cs typeface="+mn-lt"/>
              </a:rPr>
              <a:t>alapján</a:t>
            </a:r>
            <a:r>
              <a:rPr lang="en-US" sz="2000">
                <a:ea typeface="+mn-lt"/>
                <a:cs typeface="+mn-lt"/>
              </a:rPr>
              <a:t> </a:t>
            </a:r>
            <a:r>
              <a:rPr lang="en-US" sz="2000" err="1">
                <a:ea typeface="+mn-lt"/>
                <a:cs typeface="+mn-lt"/>
              </a:rPr>
              <a:t>tesztelünk</a:t>
            </a:r>
            <a:endParaRPr lang="en-US" sz="2000">
              <a:ea typeface="+mn-lt"/>
              <a:cs typeface="+mn-lt"/>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Bevezetés</a:t>
            </a:r>
          </a:p>
        </p:txBody>
      </p:sp>
      <p:pic>
        <p:nvPicPr>
          <p:cNvPr id="5" name="Picture 4" descr="A close-up of a sign&#10;&#10;Description automatically generated">
            <a:extLst>
              <a:ext uri="{FF2B5EF4-FFF2-40B4-BE49-F238E27FC236}">
                <a16:creationId xmlns:a16="http://schemas.microsoft.com/office/drawing/2014/main" id="{BE3FA1D6-3A21-4977-13DE-B98DD63274F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341651" y="3425798"/>
            <a:ext cx="4762402" cy="1774708"/>
          </a:xfrm>
          <a:prstGeom prst="rect">
            <a:avLst/>
          </a:prstGeom>
        </p:spPr>
      </p:pic>
      <p:sp>
        <p:nvSpPr>
          <p:cNvPr id="6" name="TextBox 5">
            <a:extLst>
              <a:ext uri="{FF2B5EF4-FFF2-40B4-BE49-F238E27FC236}">
                <a16:creationId xmlns:a16="http://schemas.microsoft.com/office/drawing/2014/main" id="{6EE45D8F-E0A0-FF61-D807-E95AE66BB62B}"/>
              </a:ext>
            </a:extLst>
          </p:cNvPr>
          <p:cNvSpPr txBox="1"/>
          <p:nvPr/>
        </p:nvSpPr>
        <p:spPr>
          <a:xfrm>
            <a:off x="6980559" y="5177158"/>
            <a:ext cx="363032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a:t>BME </a:t>
            </a:r>
            <a:r>
              <a:rPr lang="en-US" sz="1000" i="1" err="1"/>
              <a:t>Szoftvertechnológia</a:t>
            </a:r>
            <a:r>
              <a:rPr lang="en-US" sz="1000" i="1"/>
              <a:t>, </a:t>
            </a:r>
            <a:r>
              <a:rPr lang="en-US" sz="1000" i="1" err="1"/>
              <a:t>Teszttervezési</a:t>
            </a:r>
            <a:r>
              <a:rPr lang="en-US" sz="1000" i="1"/>
              <a:t> </a:t>
            </a:r>
            <a:r>
              <a:rPr lang="en-US" sz="1000" i="1" err="1"/>
              <a:t>technikák</a:t>
            </a:r>
            <a:r>
              <a:rPr lang="en-US" sz="1000" i="1"/>
              <a:t> </a:t>
            </a:r>
            <a:r>
              <a:rPr lang="en-US" sz="1000" i="1" err="1"/>
              <a:t>diasor</a:t>
            </a:r>
            <a:endParaRPr lang="en-US" sz="1000" i="1" err="1">
              <a:ea typeface="Open Sans"/>
              <a:cs typeface="Open Sans"/>
            </a:endParaRPr>
          </a:p>
        </p:txBody>
      </p:sp>
    </p:spTree>
    <p:extLst>
      <p:ext uri="{BB962C8B-B14F-4D97-AF65-F5344CB8AC3E}">
        <p14:creationId xmlns:p14="http://schemas.microsoft.com/office/powerpoint/2010/main" val="639200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74978" y="1201994"/>
            <a:ext cx="11175759" cy="5191137"/>
          </a:xfrm>
        </p:spPr>
        <p:txBody>
          <a:bodyPr vert="horz" lIns="91440" tIns="45720" rIns="91440" bIns="45720" rtlCol="0" anchor="t">
            <a:normAutofit/>
          </a:bodyPr>
          <a:lstStyle/>
          <a:p>
            <a:pPr marL="342900" indent="-342900"/>
            <a:r>
              <a:rPr lang="en-US" sz="2400" err="1">
                <a:ea typeface="Open Sans"/>
                <a:cs typeface="Open Sans"/>
              </a:rPr>
              <a:t>Mesterséges</a:t>
            </a:r>
            <a:r>
              <a:rPr lang="en-US" sz="2400">
                <a:ea typeface="Open Sans"/>
                <a:cs typeface="Open Sans"/>
              </a:rPr>
              <a:t> </a:t>
            </a:r>
            <a:r>
              <a:rPr lang="en-US" sz="2400" err="1">
                <a:ea typeface="Open Sans"/>
                <a:cs typeface="Open Sans"/>
              </a:rPr>
              <a:t>Neurális</a:t>
            </a:r>
            <a:r>
              <a:rPr lang="en-US" sz="2400">
                <a:ea typeface="Open Sans"/>
                <a:cs typeface="Open Sans"/>
              </a:rPr>
              <a:t> Háló (ANN): </a:t>
            </a:r>
            <a:endParaRPr lang="en-US" sz="2000">
              <a:ea typeface="Open Sans"/>
              <a:cs typeface="Open Sans"/>
            </a:endParaRPr>
          </a:p>
          <a:p>
            <a:pPr marL="342900" indent="-342900"/>
            <a:endParaRPr lang="en-US" sz="2400">
              <a:ea typeface="Open Sans"/>
              <a:cs typeface="Open Sans"/>
            </a:endParaRPr>
          </a:p>
          <a:p>
            <a:pPr marL="342900" indent="-342900"/>
            <a:endParaRPr lang="en-US" sz="2400">
              <a:ea typeface="Open Sans"/>
              <a:cs typeface="Open Sans"/>
            </a:endParaRPr>
          </a:p>
          <a:p>
            <a:pPr marL="342900" indent="-342900"/>
            <a:endParaRPr lang="en-US" sz="2400">
              <a:ea typeface="Open Sans"/>
              <a:cs typeface="Open Sans"/>
            </a:endParaRPr>
          </a:p>
          <a:p>
            <a:r>
              <a:rPr lang="en-US" sz="2400" err="1">
                <a:ea typeface="Open Sans"/>
                <a:cs typeface="Open Sans"/>
              </a:rPr>
              <a:t>Mély</a:t>
            </a:r>
            <a:r>
              <a:rPr lang="en-US" sz="2400">
                <a:ea typeface="Open Sans"/>
                <a:cs typeface="Open Sans"/>
              </a:rPr>
              <a:t> </a:t>
            </a:r>
            <a:r>
              <a:rPr lang="en-US" sz="2400" err="1">
                <a:ea typeface="Open Sans"/>
                <a:cs typeface="Open Sans"/>
              </a:rPr>
              <a:t>Neurális</a:t>
            </a:r>
            <a:r>
              <a:rPr lang="en-US" sz="2400">
                <a:ea typeface="Open Sans"/>
                <a:cs typeface="Open Sans"/>
              </a:rPr>
              <a:t> Háló (DNN): </a:t>
            </a:r>
            <a:r>
              <a:rPr lang="en-US" sz="2000">
                <a:ea typeface="Open Sans"/>
                <a:cs typeface="Open Sans"/>
              </a:rPr>
              <a:t>O</a:t>
            </a:r>
            <a:r>
              <a:rPr lang="en-US" sz="2000">
                <a:ea typeface="+mn-lt"/>
                <a:cs typeface="+mn-lt"/>
              </a:rPr>
              <a:t>lyan </a:t>
            </a:r>
            <a:r>
              <a:rPr lang="en-US" sz="2000" err="1">
                <a:ea typeface="+mn-lt"/>
                <a:cs typeface="+mn-lt"/>
              </a:rPr>
              <a:t>mesterséges</a:t>
            </a:r>
            <a:r>
              <a:rPr lang="en-US" sz="2000">
                <a:ea typeface="+mn-lt"/>
                <a:cs typeface="+mn-lt"/>
              </a:rPr>
              <a:t> </a:t>
            </a:r>
            <a:r>
              <a:rPr lang="en-US" sz="2000" err="1">
                <a:ea typeface="+mn-lt"/>
                <a:cs typeface="+mn-lt"/>
              </a:rPr>
              <a:t>neurális</a:t>
            </a:r>
            <a:r>
              <a:rPr lang="en-US" sz="2000">
                <a:ea typeface="+mn-lt"/>
                <a:cs typeface="+mn-lt"/>
              </a:rPr>
              <a:t> </a:t>
            </a:r>
            <a:r>
              <a:rPr lang="en-US" sz="2000" err="1">
                <a:ea typeface="+mn-lt"/>
                <a:cs typeface="+mn-lt"/>
              </a:rPr>
              <a:t>háló</a:t>
            </a:r>
            <a:r>
              <a:rPr lang="en-US" sz="2000">
                <a:ea typeface="+mn-lt"/>
                <a:cs typeface="+mn-lt"/>
              </a:rPr>
              <a:t> (ANN) </a:t>
            </a:r>
            <a:r>
              <a:rPr lang="en-US" sz="2000" err="1">
                <a:ea typeface="+mn-lt"/>
                <a:cs typeface="+mn-lt"/>
              </a:rPr>
              <a:t>típus</a:t>
            </a:r>
            <a:r>
              <a:rPr lang="en-US" sz="2000">
                <a:ea typeface="+mn-lt"/>
                <a:cs typeface="+mn-lt"/>
              </a:rPr>
              <a:t>, </a:t>
            </a:r>
            <a:r>
              <a:rPr lang="en-US" sz="2000" err="1">
                <a:ea typeface="+mn-lt"/>
                <a:cs typeface="+mn-lt"/>
              </a:rPr>
              <a:t>amely</a:t>
            </a:r>
            <a:r>
              <a:rPr lang="en-US" sz="2000">
                <a:ea typeface="+mn-lt"/>
                <a:cs typeface="+mn-lt"/>
              </a:rPr>
              <a:t> </a:t>
            </a:r>
            <a:r>
              <a:rPr lang="en-US" sz="2000" err="1">
                <a:ea typeface="+mn-lt"/>
                <a:cs typeface="+mn-lt"/>
              </a:rPr>
              <a:t>több</a:t>
            </a:r>
            <a:r>
              <a:rPr lang="en-US" sz="2000">
                <a:ea typeface="+mn-lt"/>
                <a:cs typeface="+mn-lt"/>
              </a:rPr>
              <a:t> </a:t>
            </a:r>
            <a:r>
              <a:rPr lang="en-US" sz="2000" err="1">
                <a:ea typeface="+mn-lt"/>
                <a:cs typeface="+mn-lt"/>
              </a:rPr>
              <a:t>rétegből</a:t>
            </a:r>
            <a:r>
              <a:rPr lang="en-US" sz="2000">
                <a:ea typeface="+mn-lt"/>
                <a:cs typeface="+mn-lt"/>
              </a:rPr>
              <a:t> </a:t>
            </a:r>
            <a:r>
              <a:rPr lang="en-US" sz="2000" err="1">
                <a:ea typeface="+mn-lt"/>
                <a:cs typeface="+mn-lt"/>
              </a:rPr>
              <a:t>áll</a:t>
            </a:r>
            <a:endParaRPr lang="en-US" sz="2000" err="1">
              <a:ea typeface="Open Sans"/>
              <a:cs typeface="Open Sans"/>
            </a:endParaRPr>
          </a:p>
          <a:p>
            <a:r>
              <a:rPr lang="en-US" sz="2400" err="1">
                <a:ea typeface="+mn-lt"/>
                <a:cs typeface="+mn-lt"/>
              </a:rPr>
              <a:t>Konvolúciós</a:t>
            </a:r>
            <a:r>
              <a:rPr lang="en-US" sz="2400">
                <a:ea typeface="+mn-lt"/>
                <a:cs typeface="+mn-lt"/>
              </a:rPr>
              <a:t> </a:t>
            </a:r>
            <a:r>
              <a:rPr lang="en-US" sz="2400" err="1">
                <a:ea typeface="+mn-lt"/>
                <a:cs typeface="+mn-lt"/>
              </a:rPr>
              <a:t>Neurális</a:t>
            </a:r>
            <a:r>
              <a:rPr lang="en-US" sz="2400">
                <a:ea typeface="+mn-lt"/>
                <a:cs typeface="+mn-lt"/>
              </a:rPr>
              <a:t> Háló (CNN): </a:t>
            </a:r>
            <a:r>
              <a:rPr lang="en-US" sz="2000">
                <a:ea typeface="+mn-lt"/>
                <a:cs typeface="+mn-lt"/>
              </a:rPr>
              <a:t>Olyan DNN, </a:t>
            </a:r>
            <a:r>
              <a:rPr lang="en-US" sz="2000" err="1">
                <a:ea typeface="+mn-lt"/>
                <a:cs typeface="+mn-lt"/>
              </a:rPr>
              <a:t>amely</a:t>
            </a:r>
            <a:r>
              <a:rPr lang="en-US" sz="2000">
                <a:ea typeface="+mn-lt"/>
                <a:cs typeface="+mn-lt"/>
              </a:rPr>
              <a:t> </a:t>
            </a:r>
            <a:r>
              <a:rPr lang="en-US" sz="2000" err="1">
                <a:ea typeface="+mn-lt"/>
                <a:cs typeface="+mn-lt"/>
              </a:rPr>
              <a:t>kifejezetten</a:t>
            </a:r>
            <a:r>
              <a:rPr lang="en-US" sz="2000">
                <a:ea typeface="+mn-lt"/>
                <a:cs typeface="+mn-lt"/>
              </a:rPr>
              <a:t> </a:t>
            </a:r>
            <a:r>
              <a:rPr lang="en-US" sz="2000" err="1">
                <a:ea typeface="+mn-lt"/>
                <a:cs typeface="+mn-lt"/>
              </a:rPr>
              <a:t>alkalmas</a:t>
            </a:r>
            <a:r>
              <a:rPr lang="en-US" sz="2000">
                <a:ea typeface="+mn-lt"/>
                <a:cs typeface="+mn-lt"/>
              </a:rPr>
              <a:t> </a:t>
            </a:r>
            <a:r>
              <a:rPr lang="en-US" sz="2000" err="1">
                <a:ea typeface="+mn-lt"/>
                <a:cs typeface="+mn-lt"/>
              </a:rPr>
              <a:t>képfelismerési</a:t>
            </a:r>
            <a:r>
              <a:rPr lang="en-US" sz="2000">
                <a:ea typeface="+mn-lt"/>
                <a:cs typeface="+mn-lt"/>
              </a:rPr>
              <a:t> </a:t>
            </a:r>
            <a:r>
              <a:rPr lang="en-US" sz="2000" err="1">
                <a:ea typeface="+mn-lt"/>
                <a:cs typeface="+mn-lt"/>
              </a:rPr>
              <a:t>feladatokra</a:t>
            </a:r>
            <a:br>
              <a:rPr lang="en-US" sz="2400">
                <a:ea typeface="+mn-lt"/>
                <a:cs typeface="+mn-lt"/>
              </a:rPr>
            </a:br>
            <a:endParaRPr lang="en-US" sz="2400">
              <a:ea typeface="+mn-lt"/>
              <a:cs typeface="+mn-lt"/>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Mély Neurális Háló</a:t>
            </a:r>
          </a:p>
        </p:txBody>
      </p:sp>
      <p:pic>
        <p:nvPicPr>
          <p:cNvPr id="5" name="Picture 4" descr="Artificial Neural Networks and its Applications - GeeksforGeeks">
            <a:extLst>
              <a:ext uri="{FF2B5EF4-FFF2-40B4-BE49-F238E27FC236}">
                <a16:creationId xmlns:a16="http://schemas.microsoft.com/office/drawing/2014/main" id="{93989A77-0BA9-81F9-DDF9-62E17FA32D16}"/>
              </a:ext>
            </a:extLst>
          </p:cNvPr>
          <p:cNvPicPr>
            <a:picLocks noChangeAspect="1"/>
          </p:cNvPicPr>
          <p:nvPr/>
        </p:nvPicPr>
        <p:blipFill>
          <a:blip r:embed="rId3"/>
          <a:stretch>
            <a:fillRect/>
          </a:stretch>
        </p:blipFill>
        <p:spPr>
          <a:xfrm>
            <a:off x="6919519" y="670379"/>
            <a:ext cx="3631034" cy="2294472"/>
          </a:xfrm>
          <a:prstGeom prst="rect">
            <a:avLst/>
          </a:prstGeom>
        </p:spPr>
      </p:pic>
    </p:spTree>
    <p:extLst>
      <p:ext uri="{BB962C8B-B14F-4D97-AF65-F5344CB8AC3E}">
        <p14:creationId xmlns:p14="http://schemas.microsoft.com/office/powerpoint/2010/main" val="3847060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C7E47952-73BC-BA98-D158-C6A74957BB48}"/>
              </a:ext>
            </a:extLst>
          </p:cNvPr>
          <p:cNvSpPr>
            <a:spLocks noGrp="1"/>
          </p:cNvSpPr>
          <p:nvPr>
            <p:ph type="ftr" sz="quarter" idx="10"/>
          </p:nvPr>
        </p:nvSpPr>
        <p:spPr/>
        <p:txBody>
          <a:bodyPr/>
          <a:lstStyle/>
          <a:p>
            <a:r>
              <a:rPr lang="en-US"/>
              <a:t>Overview of the research group</a:t>
            </a:r>
          </a:p>
        </p:txBody>
      </p:sp>
      <p:sp>
        <p:nvSpPr>
          <p:cNvPr id="4" name="Cím 3">
            <a:extLst>
              <a:ext uri="{FF2B5EF4-FFF2-40B4-BE49-F238E27FC236}">
                <a16:creationId xmlns:a16="http://schemas.microsoft.com/office/drawing/2014/main" id="{C0306C2D-FA94-14FA-DF00-B3088D8E22E4}"/>
              </a:ext>
            </a:extLst>
          </p:cNvPr>
          <p:cNvSpPr>
            <a:spLocks noGrp="1"/>
          </p:cNvSpPr>
          <p:nvPr>
            <p:ph type="title"/>
          </p:nvPr>
        </p:nvSpPr>
        <p:spPr/>
        <p:txBody>
          <a:bodyPr/>
          <a:lstStyle/>
          <a:p>
            <a:r>
              <a:rPr lang="hu-HU">
                <a:ea typeface="Open Sans ExtraBold"/>
                <a:cs typeface="Open Sans ExtraBold"/>
              </a:rPr>
              <a:t>Áttekintés</a:t>
            </a:r>
          </a:p>
        </p:txBody>
      </p:sp>
      <p:sp>
        <p:nvSpPr>
          <p:cNvPr id="6" name="Szövegdoboz 5">
            <a:extLst>
              <a:ext uri="{FF2B5EF4-FFF2-40B4-BE49-F238E27FC236}">
                <a16:creationId xmlns:a16="http://schemas.microsoft.com/office/drawing/2014/main" id="{F98FC121-3979-550F-E6F7-A496BDE562F0}"/>
              </a:ext>
            </a:extLst>
          </p:cNvPr>
          <p:cNvSpPr txBox="1"/>
          <p:nvPr/>
        </p:nvSpPr>
        <p:spPr>
          <a:xfrm>
            <a:off x="588416" y="1041162"/>
            <a:ext cx="8764902"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2000">
                <a:ea typeface="Open Sans"/>
                <a:cs typeface="Open Sans"/>
              </a:rPr>
              <a:t>Ha találunk hibacsoportokat: </a:t>
            </a:r>
          </a:p>
          <a:p>
            <a:pPr marL="742950" lvl="1" indent="-285750">
              <a:buFont typeface="Courier New,monospace"/>
              <a:buChar char="o"/>
            </a:pPr>
            <a:r>
              <a:rPr lang="hu-HU">
                <a:latin typeface="Arial"/>
                <a:ea typeface="Open Sans"/>
                <a:cs typeface="Arial"/>
              </a:rPr>
              <a:t>Mély Neurális Háló pontossága javítható lehet (Pl.: Milyen képekre tanítsuk még)</a:t>
            </a:r>
            <a:endParaRPr lang="en-US">
              <a:latin typeface="Arial"/>
              <a:ea typeface="Open Sans"/>
              <a:cs typeface="Arial"/>
            </a:endParaRPr>
          </a:p>
          <a:p>
            <a:pPr marL="742950" lvl="1" indent="-285750">
              <a:buFont typeface="Courier New,monospace"/>
              <a:buChar char="o"/>
            </a:pPr>
            <a:r>
              <a:rPr lang="hu-HU">
                <a:latin typeface="Arial"/>
                <a:ea typeface="Open Sans"/>
                <a:cs typeface="Arial"/>
              </a:rPr>
              <a:t>Hibaminták kezelése (Pl.: Jelezzük, hogy nem mehet élesben)</a:t>
            </a:r>
            <a:endParaRPr lang="hu-HU"/>
          </a:p>
        </p:txBody>
      </p:sp>
      <p:pic>
        <p:nvPicPr>
          <p:cNvPr id="9" name="Tartalom helye 8" descr="Ábra: Zohreh Aghababaeyan , Manel Abdellatif , Lionel Briand: Black-Box Testing of Deep Neural Networks through Test Case Diversity, 2023 (Módosított)​">
            <a:extLst>
              <a:ext uri="{FF2B5EF4-FFF2-40B4-BE49-F238E27FC236}">
                <a16:creationId xmlns:a16="http://schemas.microsoft.com/office/drawing/2014/main" id="{C1D231DE-54BD-7C8D-40F9-4A142A3724B9}"/>
              </a:ext>
            </a:extLst>
          </p:cNvPr>
          <p:cNvPicPr>
            <a:picLocks noGrp="1" noChangeAspect="1"/>
          </p:cNvPicPr>
          <p:nvPr>
            <p:ph sz="quarter" idx="12"/>
          </p:nvPr>
        </p:nvPicPr>
        <p:blipFill>
          <a:blip r:embed="rId3"/>
          <a:stretch>
            <a:fillRect/>
          </a:stretch>
        </p:blipFill>
        <p:spPr>
          <a:xfrm>
            <a:off x="497367" y="2510659"/>
            <a:ext cx="11021961" cy="3478215"/>
          </a:xfrm>
        </p:spPr>
      </p:pic>
      <p:sp>
        <p:nvSpPr>
          <p:cNvPr id="10" name="Szövegdoboz 9">
            <a:extLst>
              <a:ext uri="{FF2B5EF4-FFF2-40B4-BE49-F238E27FC236}">
                <a16:creationId xmlns:a16="http://schemas.microsoft.com/office/drawing/2014/main" id="{9A973625-DD30-533C-527F-99ACC9D837EF}"/>
              </a:ext>
            </a:extLst>
          </p:cNvPr>
          <p:cNvSpPr txBox="1"/>
          <p:nvPr/>
        </p:nvSpPr>
        <p:spPr>
          <a:xfrm>
            <a:off x="1679224" y="5990667"/>
            <a:ext cx="992010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800" i="1">
                <a:ea typeface="+mn-lt"/>
                <a:cs typeface="+mn-lt"/>
              </a:rPr>
              <a:t>Ábra:</a:t>
            </a:r>
            <a:r>
              <a:rPr lang="hu-HU" sz="800">
                <a:ea typeface="+mn-lt"/>
                <a:cs typeface="+mn-lt"/>
              </a:rPr>
              <a:t> </a:t>
            </a:r>
            <a:r>
              <a:rPr lang="hu-HU" sz="800" err="1">
                <a:ea typeface="+mn-lt"/>
                <a:cs typeface="+mn-lt"/>
              </a:rPr>
              <a:t>Zohreh</a:t>
            </a:r>
            <a:r>
              <a:rPr lang="hu-HU" sz="800">
                <a:ea typeface="+mn-lt"/>
                <a:cs typeface="+mn-lt"/>
              </a:rPr>
              <a:t> </a:t>
            </a:r>
            <a:r>
              <a:rPr lang="hu-HU" sz="800" err="1">
                <a:ea typeface="+mn-lt"/>
                <a:cs typeface="+mn-lt"/>
              </a:rPr>
              <a:t>Aghababaeyan</a:t>
            </a:r>
            <a:r>
              <a:rPr lang="hu-HU" sz="800">
                <a:ea typeface="+mn-lt"/>
                <a:cs typeface="+mn-lt"/>
              </a:rPr>
              <a:t> , </a:t>
            </a:r>
            <a:r>
              <a:rPr lang="hu-HU" sz="800" err="1">
                <a:ea typeface="+mn-lt"/>
                <a:cs typeface="+mn-lt"/>
              </a:rPr>
              <a:t>Manel</a:t>
            </a:r>
            <a:r>
              <a:rPr lang="hu-HU" sz="800">
                <a:ea typeface="+mn-lt"/>
                <a:cs typeface="+mn-lt"/>
              </a:rPr>
              <a:t> </a:t>
            </a:r>
            <a:r>
              <a:rPr lang="hu-HU" sz="800" err="1">
                <a:ea typeface="+mn-lt"/>
                <a:cs typeface="+mn-lt"/>
              </a:rPr>
              <a:t>Abdellatif</a:t>
            </a:r>
            <a:r>
              <a:rPr lang="hu-HU" sz="800">
                <a:ea typeface="+mn-lt"/>
                <a:cs typeface="+mn-lt"/>
              </a:rPr>
              <a:t> , Lionel </a:t>
            </a:r>
            <a:r>
              <a:rPr lang="hu-HU" sz="800" err="1">
                <a:ea typeface="+mn-lt"/>
                <a:cs typeface="+mn-lt"/>
              </a:rPr>
              <a:t>Briand</a:t>
            </a:r>
            <a:r>
              <a:rPr lang="hu-HU" sz="800">
                <a:ea typeface="+mn-lt"/>
                <a:cs typeface="+mn-lt"/>
              </a:rPr>
              <a:t>: Black-</a:t>
            </a:r>
            <a:r>
              <a:rPr lang="hu-HU" sz="800" err="1">
                <a:ea typeface="+mn-lt"/>
                <a:cs typeface="+mn-lt"/>
              </a:rPr>
              <a:t>Box</a:t>
            </a:r>
            <a:r>
              <a:rPr lang="hu-HU" sz="800">
                <a:ea typeface="+mn-lt"/>
                <a:cs typeface="+mn-lt"/>
              </a:rPr>
              <a:t> Testing of Deep </a:t>
            </a:r>
            <a:r>
              <a:rPr lang="hu-HU" sz="800" err="1">
                <a:ea typeface="+mn-lt"/>
                <a:cs typeface="+mn-lt"/>
              </a:rPr>
              <a:t>Neural</a:t>
            </a:r>
            <a:r>
              <a:rPr lang="hu-HU" sz="800">
                <a:ea typeface="+mn-lt"/>
                <a:cs typeface="+mn-lt"/>
              </a:rPr>
              <a:t> </a:t>
            </a:r>
            <a:r>
              <a:rPr lang="hu-HU" sz="800" err="1">
                <a:ea typeface="+mn-lt"/>
                <a:cs typeface="+mn-lt"/>
              </a:rPr>
              <a:t>Networks</a:t>
            </a:r>
            <a:r>
              <a:rPr lang="hu-HU" sz="800">
                <a:ea typeface="+mn-lt"/>
                <a:cs typeface="+mn-lt"/>
              </a:rPr>
              <a:t> </a:t>
            </a:r>
            <a:r>
              <a:rPr lang="hu-HU" sz="800" err="1">
                <a:ea typeface="+mn-lt"/>
                <a:cs typeface="+mn-lt"/>
              </a:rPr>
              <a:t>through</a:t>
            </a:r>
            <a:r>
              <a:rPr lang="hu-HU" sz="800">
                <a:ea typeface="+mn-lt"/>
                <a:cs typeface="+mn-lt"/>
              </a:rPr>
              <a:t> Test </a:t>
            </a:r>
            <a:r>
              <a:rPr lang="hu-HU" sz="800" err="1">
                <a:ea typeface="+mn-lt"/>
                <a:cs typeface="+mn-lt"/>
              </a:rPr>
              <a:t>Case</a:t>
            </a:r>
            <a:r>
              <a:rPr lang="hu-HU" sz="800">
                <a:ea typeface="+mn-lt"/>
                <a:cs typeface="+mn-lt"/>
              </a:rPr>
              <a:t> </a:t>
            </a:r>
            <a:r>
              <a:rPr lang="hu-HU" sz="800" err="1">
                <a:ea typeface="+mn-lt"/>
                <a:cs typeface="+mn-lt"/>
              </a:rPr>
              <a:t>Diversity</a:t>
            </a:r>
            <a:r>
              <a:rPr lang="hu-HU" sz="800">
                <a:ea typeface="+mn-lt"/>
                <a:cs typeface="+mn-lt"/>
              </a:rPr>
              <a:t>, 2023 (Módosított)</a:t>
            </a:r>
            <a:endParaRPr lang="hu-HU" sz="800">
              <a:ea typeface="Open Sans"/>
              <a:cs typeface="Open Sans"/>
            </a:endParaRPr>
          </a:p>
        </p:txBody>
      </p:sp>
    </p:spTree>
    <p:extLst>
      <p:ext uri="{BB962C8B-B14F-4D97-AF65-F5344CB8AC3E}">
        <p14:creationId xmlns:p14="http://schemas.microsoft.com/office/powerpoint/2010/main" val="307299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74978" y="1201994"/>
            <a:ext cx="11175759" cy="5191137"/>
          </a:xfrm>
        </p:spPr>
        <p:txBody>
          <a:bodyPr vert="horz" lIns="91440" tIns="45720" rIns="91440" bIns="45720" rtlCol="0" anchor="t">
            <a:normAutofit/>
          </a:bodyPr>
          <a:lstStyle/>
          <a:p>
            <a:pPr marL="0" indent="0">
              <a:buNone/>
            </a:pPr>
            <a:r>
              <a:rPr lang="en-US" sz="2400">
                <a:ea typeface="+mn-lt"/>
                <a:cs typeface="+mn-lt"/>
              </a:rPr>
              <a:t>16 layer-</a:t>
            </a:r>
            <a:r>
              <a:rPr lang="en-US" sz="2400" err="1">
                <a:ea typeface="+mn-lt"/>
                <a:cs typeface="+mn-lt"/>
              </a:rPr>
              <a:t>ből</a:t>
            </a:r>
            <a:r>
              <a:rPr lang="en-US" sz="2400">
                <a:ea typeface="+mn-lt"/>
                <a:cs typeface="+mn-lt"/>
              </a:rPr>
              <a:t> </a:t>
            </a:r>
            <a:r>
              <a:rPr lang="en-US" sz="2400" err="1">
                <a:ea typeface="+mn-lt"/>
                <a:cs typeface="+mn-lt"/>
              </a:rPr>
              <a:t>álló</a:t>
            </a:r>
            <a:r>
              <a:rPr lang="en-US" sz="2400">
                <a:ea typeface="+mn-lt"/>
                <a:cs typeface="+mn-lt"/>
              </a:rPr>
              <a:t> CNN, 14 </a:t>
            </a:r>
            <a:r>
              <a:rPr lang="en-US" sz="2400" err="1">
                <a:ea typeface="+mn-lt"/>
                <a:cs typeface="+mn-lt"/>
              </a:rPr>
              <a:t>millió</a:t>
            </a:r>
            <a:r>
              <a:rPr lang="en-US" sz="2400">
                <a:ea typeface="+mn-lt"/>
                <a:cs typeface="+mn-lt"/>
              </a:rPr>
              <a:t> </a:t>
            </a:r>
            <a:r>
              <a:rPr lang="en-US" sz="2400" err="1">
                <a:ea typeface="+mn-lt"/>
                <a:cs typeface="+mn-lt"/>
              </a:rPr>
              <a:t>képpel</a:t>
            </a:r>
            <a:r>
              <a:rPr lang="en-US" sz="2400">
                <a:ea typeface="+mn-lt"/>
                <a:cs typeface="+mn-lt"/>
              </a:rPr>
              <a:t> </a:t>
            </a:r>
            <a:r>
              <a:rPr lang="en-US" sz="2400" err="1">
                <a:ea typeface="+mn-lt"/>
                <a:cs typeface="+mn-lt"/>
              </a:rPr>
              <a:t>betanított</a:t>
            </a:r>
            <a:r>
              <a:rPr lang="en-US" sz="2400">
                <a:ea typeface="+mn-lt"/>
                <a:cs typeface="+mn-lt"/>
              </a:rPr>
              <a:t> </a:t>
            </a:r>
            <a:r>
              <a:rPr lang="en-US" sz="2400" err="1">
                <a:ea typeface="+mn-lt"/>
                <a:cs typeface="+mn-lt"/>
              </a:rPr>
              <a:t>modell</a:t>
            </a:r>
            <a:r>
              <a:rPr lang="en-US" sz="2400">
                <a:ea typeface="+mn-lt"/>
                <a:cs typeface="+mn-lt"/>
              </a:rPr>
              <a:t> </a:t>
            </a:r>
            <a:br>
              <a:rPr lang="en-US" sz="2400">
                <a:ea typeface="+mn-lt"/>
                <a:cs typeface="+mn-lt"/>
              </a:rPr>
            </a:br>
            <a:br>
              <a:rPr lang="en-US" sz="2400">
                <a:ea typeface="+mn-lt"/>
                <a:cs typeface="+mn-lt"/>
              </a:rPr>
            </a:br>
            <a:endParaRPr lang="en-US" sz="2400">
              <a:ea typeface="+mn-lt"/>
              <a:cs typeface="+mn-lt"/>
            </a:endParaRP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VGG16</a:t>
            </a:r>
          </a:p>
        </p:txBody>
      </p:sp>
      <p:pic>
        <p:nvPicPr>
          <p:cNvPr id="5" name="Picture 4" descr="Step by step VGG16 implementation in Keras for Beginners||100%  Understanding | by PRIYANSH NAGAR | Medium">
            <a:extLst>
              <a:ext uri="{FF2B5EF4-FFF2-40B4-BE49-F238E27FC236}">
                <a16:creationId xmlns:a16="http://schemas.microsoft.com/office/drawing/2014/main" id="{EEA748BE-A053-5384-3983-DD347BC7E23C}"/>
              </a:ext>
            </a:extLst>
          </p:cNvPr>
          <p:cNvPicPr>
            <a:picLocks noChangeAspect="1"/>
          </p:cNvPicPr>
          <p:nvPr/>
        </p:nvPicPr>
        <p:blipFill>
          <a:blip r:embed="rId3"/>
          <a:stretch>
            <a:fillRect/>
          </a:stretch>
        </p:blipFill>
        <p:spPr>
          <a:xfrm>
            <a:off x="439024" y="1784650"/>
            <a:ext cx="6224431" cy="3660729"/>
          </a:xfrm>
          <a:prstGeom prst="rect">
            <a:avLst/>
          </a:prstGeom>
        </p:spPr>
      </p:pic>
      <p:sp>
        <p:nvSpPr>
          <p:cNvPr id="7" name="TextBox 6">
            <a:extLst>
              <a:ext uri="{FF2B5EF4-FFF2-40B4-BE49-F238E27FC236}">
                <a16:creationId xmlns:a16="http://schemas.microsoft.com/office/drawing/2014/main" id="{B8DB1135-3ED0-CCD2-CE3C-C1DC9AFFBAD7}"/>
              </a:ext>
            </a:extLst>
          </p:cNvPr>
          <p:cNvSpPr txBox="1"/>
          <p:nvPr/>
        </p:nvSpPr>
        <p:spPr>
          <a:xfrm>
            <a:off x="4593566" y="2170981"/>
            <a:ext cx="244846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Open Sans"/>
                <a:cs typeface="Open Sans"/>
              </a:rPr>
              <a:t>Feature vectors</a:t>
            </a:r>
            <a:endParaRPr lang="en-US" sz="1200"/>
          </a:p>
        </p:txBody>
      </p:sp>
      <p:pic>
        <p:nvPicPr>
          <p:cNvPr id="8" name="Picture 7" descr="A long thin stick with a white background&#10;&#10;Description automatically generated">
            <a:extLst>
              <a:ext uri="{FF2B5EF4-FFF2-40B4-BE49-F238E27FC236}">
                <a16:creationId xmlns:a16="http://schemas.microsoft.com/office/drawing/2014/main" id="{6FCAA70C-A496-5E47-3960-B77DC20F4DBF}"/>
              </a:ext>
            </a:extLst>
          </p:cNvPr>
          <p:cNvPicPr>
            <a:picLocks noChangeAspect="1"/>
          </p:cNvPicPr>
          <p:nvPr/>
        </p:nvPicPr>
        <p:blipFill>
          <a:blip r:embed="rId4"/>
          <a:stretch>
            <a:fillRect/>
          </a:stretch>
        </p:blipFill>
        <p:spPr>
          <a:xfrm>
            <a:off x="4569215" y="2449542"/>
            <a:ext cx="652553" cy="794350"/>
          </a:xfrm>
          <a:prstGeom prst="rect">
            <a:avLst/>
          </a:prstGeom>
        </p:spPr>
      </p:pic>
      <p:sp>
        <p:nvSpPr>
          <p:cNvPr id="6" name="Szövegdoboz 5">
            <a:extLst>
              <a:ext uri="{FF2B5EF4-FFF2-40B4-BE49-F238E27FC236}">
                <a16:creationId xmlns:a16="http://schemas.microsoft.com/office/drawing/2014/main" id="{9BAAC4CC-3766-16E1-81DA-73E3B5D41F43}"/>
              </a:ext>
            </a:extLst>
          </p:cNvPr>
          <p:cNvSpPr txBox="1"/>
          <p:nvPr/>
        </p:nvSpPr>
        <p:spPr>
          <a:xfrm>
            <a:off x="6661785" y="1963595"/>
            <a:ext cx="552895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285750"/>
            <a:r>
              <a:rPr lang="hu-HU" err="1">
                <a:ea typeface="Open Sans"/>
                <a:cs typeface="Open Sans"/>
              </a:rPr>
              <a:t>Feature</a:t>
            </a:r>
            <a:r>
              <a:rPr lang="hu-HU">
                <a:ea typeface="Open Sans"/>
                <a:cs typeface="Open Sans"/>
              </a:rPr>
              <a:t> vektorok:</a:t>
            </a:r>
            <a:endParaRPr lang="hu-HU" err="1">
              <a:ea typeface="Open Sans"/>
              <a:cs typeface="Open Sans"/>
            </a:endParaRPr>
          </a:p>
          <a:p>
            <a:pPr marL="742950" indent="-285750">
              <a:buFont typeface="Arial"/>
              <a:buChar char="•"/>
            </a:pPr>
            <a:r>
              <a:rPr lang="hu-HU">
                <a:ea typeface="+mn-lt"/>
                <a:cs typeface="+mn-lt"/>
              </a:rPr>
              <a:t>Képek különböző jellemzőinek kifejezésére</a:t>
            </a:r>
          </a:p>
          <a:p>
            <a:pPr marL="457200"/>
            <a:r>
              <a:rPr lang="hu-HU">
                <a:ea typeface="Open Sans"/>
                <a:cs typeface="Open Sans"/>
              </a:rPr>
              <a:t>      Pl.:</a:t>
            </a:r>
            <a:r>
              <a:rPr lang="hu-HU">
                <a:solidFill>
                  <a:srgbClr val="000000"/>
                </a:solidFill>
                <a:ea typeface="+mn-lt"/>
                <a:cs typeface="+mn-lt"/>
              </a:rPr>
              <a:t> </a:t>
            </a:r>
            <a:r>
              <a:rPr lang="hu-HU">
                <a:ea typeface="+mn-lt"/>
                <a:cs typeface="+mn-lt"/>
              </a:rPr>
              <a:t>Színek eloszlása, textúra, élkeresés</a:t>
            </a:r>
          </a:p>
          <a:p>
            <a:pPr marL="742950" indent="-285750">
              <a:buFont typeface="Arial"/>
              <a:buChar char="•"/>
            </a:pPr>
            <a:r>
              <a:rPr lang="hu-HU">
                <a:ea typeface="Open Sans"/>
                <a:cs typeface="Open Sans"/>
              </a:rPr>
              <a:t>Nem közvetlenül a képet írja le, hanem a kép jellemzőit!</a:t>
            </a:r>
            <a:br>
              <a:rPr lang="hu-HU">
                <a:ea typeface="Open Sans"/>
                <a:cs typeface="Open Sans"/>
              </a:rPr>
            </a:br>
            <a:endParaRPr lang="hu-HU">
              <a:ea typeface="Open Sans"/>
              <a:cs typeface="Open Sans"/>
            </a:endParaRPr>
          </a:p>
        </p:txBody>
      </p:sp>
      <p:pic>
        <p:nvPicPr>
          <p:cNvPr id="10" name="Kép 9" descr="A képen szöveg, diagram, Tervrajz, Műszaki rajz látható">
            <a:extLst>
              <a:ext uri="{FF2B5EF4-FFF2-40B4-BE49-F238E27FC236}">
                <a16:creationId xmlns:a16="http://schemas.microsoft.com/office/drawing/2014/main" id="{A52986F8-A873-3F97-5DE3-DF7794A64654}"/>
              </a:ext>
            </a:extLst>
          </p:cNvPr>
          <p:cNvPicPr>
            <a:picLocks noChangeAspect="1"/>
          </p:cNvPicPr>
          <p:nvPr/>
        </p:nvPicPr>
        <p:blipFill>
          <a:blip r:embed="rId5"/>
          <a:stretch>
            <a:fillRect/>
          </a:stretch>
        </p:blipFill>
        <p:spPr>
          <a:xfrm>
            <a:off x="6660444" y="4657357"/>
            <a:ext cx="5468057" cy="1734287"/>
          </a:xfrm>
          <a:prstGeom prst="rect">
            <a:avLst/>
          </a:prstGeom>
        </p:spPr>
      </p:pic>
    </p:spTree>
    <p:extLst>
      <p:ext uri="{BB962C8B-B14F-4D97-AF65-F5344CB8AC3E}">
        <p14:creationId xmlns:p14="http://schemas.microsoft.com/office/powerpoint/2010/main" val="3289832771"/>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C7E47952-73BC-BA98-D158-C6A74957BB48}"/>
              </a:ext>
            </a:extLst>
          </p:cNvPr>
          <p:cNvSpPr>
            <a:spLocks noGrp="1"/>
          </p:cNvSpPr>
          <p:nvPr>
            <p:ph type="ftr" sz="quarter" idx="10"/>
          </p:nvPr>
        </p:nvSpPr>
        <p:spPr/>
        <p:txBody>
          <a:bodyPr/>
          <a:lstStyle/>
          <a:p>
            <a:r>
              <a:rPr lang="en-US"/>
              <a:t>Overview of the research group</a:t>
            </a:r>
          </a:p>
        </p:txBody>
      </p:sp>
      <p:sp>
        <p:nvSpPr>
          <p:cNvPr id="4" name="Cím 3">
            <a:extLst>
              <a:ext uri="{FF2B5EF4-FFF2-40B4-BE49-F238E27FC236}">
                <a16:creationId xmlns:a16="http://schemas.microsoft.com/office/drawing/2014/main" id="{C0306C2D-FA94-14FA-DF00-B3088D8E22E4}"/>
              </a:ext>
            </a:extLst>
          </p:cNvPr>
          <p:cNvSpPr>
            <a:spLocks noGrp="1"/>
          </p:cNvSpPr>
          <p:nvPr>
            <p:ph type="title"/>
          </p:nvPr>
        </p:nvSpPr>
        <p:spPr/>
        <p:txBody>
          <a:bodyPr/>
          <a:lstStyle/>
          <a:p>
            <a:r>
              <a:rPr lang="hu-HU" dirty="0">
                <a:ea typeface="Open Sans ExtraBold"/>
                <a:cs typeface="Open Sans ExtraBold"/>
              </a:rPr>
              <a:t>Áttekintés</a:t>
            </a:r>
          </a:p>
        </p:txBody>
      </p:sp>
      <p:pic>
        <p:nvPicPr>
          <p:cNvPr id="8" name="Tartalom helye 8" descr="Ábra: Zohreh Aghababaeyan , Manel Abdellatif , Lionel Briand: Black-Box Testing of Deep Neural Networks through Test Case Diversity, 2023 (Módosított)​">
            <a:extLst>
              <a:ext uri="{FF2B5EF4-FFF2-40B4-BE49-F238E27FC236}">
                <a16:creationId xmlns:a16="http://schemas.microsoft.com/office/drawing/2014/main" id="{95555314-775F-6590-F0C3-C2187447AF33}"/>
              </a:ext>
            </a:extLst>
          </p:cNvPr>
          <p:cNvPicPr>
            <a:picLocks noGrp="1" noChangeAspect="1"/>
          </p:cNvPicPr>
          <p:nvPr>
            <p:ph sz="quarter" idx="12"/>
          </p:nvPr>
        </p:nvPicPr>
        <p:blipFill>
          <a:blip r:embed="rId3"/>
          <a:stretch>
            <a:fillRect/>
          </a:stretch>
        </p:blipFill>
        <p:spPr>
          <a:xfrm>
            <a:off x="377423" y="1713381"/>
            <a:ext cx="11268905" cy="3555826"/>
          </a:xfrm>
        </p:spPr>
      </p:pic>
      <p:pic>
        <p:nvPicPr>
          <p:cNvPr id="11" name="Kép 10" descr="A képen ég, kutya, Kutyafajta, emlős látható&#10;&#10;Automatikusan generált leírás">
            <a:extLst>
              <a:ext uri="{FF2B5EF4-FFF2-40B4-BE49-F238E27FC236}">
                <a16:creationId xmlns:a16="http://schemas.microsoft.com/office/drawing/2014/main" id="{624B7161-B4CD-8A32-5136-50E78B897022}"/>
              </a:ext>
            </a:extLst>
          </p:cNvPr>
          <p:cNvPicPr>
            <a:picLocks noChangeAspect="1"/>
          </p:cNvPicPr>
          <p:nvPr/>
        </p:nvPicPr>
        <p:blipFill>
          <a:blip r:embed="rId4"/>
          <a:stretch>
            <a:fillRect/>
          </a:stretch>
        </p:blipFill>
        <p:spPr>
          <a:xfrm>
            <a:off x="3706813" y="1590850"/>
            <a:ext cx="4446762" cy="2963684"/>
          </a:xfrm>
          <a:prstGeom prst="rect">
            <a:avLst/>
          </a:prstGeom>
        </p:spPr>
      </p:pic>
      <p:pic>
        <p:nvPicPr>
          <p:cNvPr id="6" name="Kép 10" descr="A képen ég, kutya, Kutyafajta, emlős látható&#10;&#10;Automatikusan generált leírás">
            <a:extLst>
              <a:ext uri="{FF2B5EF4-FFF2-40B4-BE49-F238E27FC236}">
                <a16:creationId xmlns:a16="http://schemas.microsoft.com/office/drawing/2014/main" id="{9028BC18-FAFC-49B1-99ED-15A94969520D}"/>
              </a:ext>
            </a:extLst>
          </p:cNvPr>
          <p:cNvPicPr>
            <a:picLocks noChangeAspect="1"/>
          </p:cNvPicPr>
          <p:nvPr/>
        </p:nvPicPr>
        <p:blipFill>
          <a:blip r:embed="rId4"/>
          <a:stretch>
            <a:fillRect/>
          </a:stretch>
        </p:blipFill>
        <p:spPr>
          <a:xfrm>
            <a:off x="662304" y="2840618"/>
            <a:ext cx="482441" cy="321538"/>
          </a:xfrm>
          <a:prstGeom prst="rect">
            <a:avLst/>
          </a:prstGeom>
        </p:spPr>
      </p:pic>
      <p:sp>
        <p:nvSpPr>
          <p:cNvPr id="3" name="TextBox 2">
            <a:extLst>
              <a:ext uri="{FF2B5EF4-FFF2-40B4-BE49-F238E27FC236}">
                <a16:creationId xmlns:a16="http://schemas.microsoft.com/office/drawing/2014/main" id="{00860E00-600A-4AF7-8AEF-78E4B68BBF9A}"/>
              </a:ext>
            </a:extLst>
          </p:cNvPr>
          <p:cNvSpPr txBox="1"/>
          <p:nvPr/>
        </p:nvSpPr>
        <p:spPr>
          <a:xfrm>
            <a:off x="2247609" y="2214757"/>
            <a:ext cx="1024339" cy="261610"/>
          </a:xfrm>
          <a:prstGeom prst="rect">
            <a:avLst/>
          </a:prstGeom>
          <a:noFill/>
        </p:spPr>
        <p:txBody>
          <a:bodyPr wrap="square" rtlCol="0">
            <a:spAutoFit/>
          </a:bodyPr>
          <a:lstStyle/>
          <a:p>
            <a:r>
              <a:rPr lang="en-US" sz="1100" dirty="0">
                <a:solidFill>
                  <a:srgbClr val="FF0000"/>
                </a:solidFill>
              </a:rPr>
              <a:t>“</a:t>
            </a:r>
            <a:r>
              <a:rPr lang="en-US" sz="1100" dirty="0" err="1">
                <a:solidFill>
                  <a:srgbClr val="FF0000"/>
                </a:solidFill>
              </a:rPr>
              <a:t>Repülő</a:t>
            </a:r>
            <a:r>
              <a:rPr lang="en-US" sz="1100" dirty="0">
                <a:solidFill>
                  <a:srgbClr val="FF0000"/>
                </a:solidFill>
              </a:rPr>
              <a:t>”</a:t>
            </a:r>
          </a:p>
        </p:txBody>
      </p:sp>
      <p:sp>
        <p:nvSpPr>
          <p:cNvPr id="5" name="TextBox 4">
            <a:extLst>
              <a:ext uri="{FF2B5EF4-FFF2-40B4-BE49-F238E27FC236}">
                <a16:creationId xmlns:a16="http://schemas.microsoft.com/office/drawing/2014/main" id="{95E4869C-C5E1-4BBD-9AF5-7763412053D5}"/>
              </a:ext>
            </a:extLst>
          </p:cNvPr>
          <p:cNvSpPr txBox="1"/>
          <p:nvPr/>
        </p:nvSpPr>
        <p:spPr>
          <a:xfrm>
            <a:off x="2073105" y="3162156"/>
            <a:ext cx="1314887" cy="230832"/>
          </a:xfrm>
          <a:prstGeom prst="rect">
            <a:avLst/>
          </a:prstGeom>
          <a:noFill/>
        </p:spPr>
        <p:txBody>
          <a:bodyPr wrap="square" rtlCol="0">
            <a:spAutoFit/>
          </a:bodyPr>
          <a:lstStyle/>
          <a:p>
            <a:r>
              <a:rPr lang="en-US" sz="900" dirty="0"/>
              <a:t>[</a:t>
            </a:r>
            <a:r>
              <a:rPr lang="en-US" sz="900" dirty="0">
                <a:solidFill>
                  <a:srgbClr val="00B050"/>
                </a:solidFill>
              </a:rPr>
              <a:t>“</a:t>
            </a:r>
            <a:r>
              <a:rPr lang="en-US" sz="900" dirty="0" err="1">
                <a:solidFill>
                  <a:srgbClr val="00B050"/>
                </a:solidFill>
              </a:rPr>
              <a:t>Kutya</a:t>
            </a:r>
            <a:r>
              <a:rPr lang="en-US" sz="900" dirty="0">
                <a:solidFill>
                  <a:srgbClr val="00B050"/>
                </a:solidFill>
              </a:rPr>
              <a:t>”</a:t>
            </a:r>
            <a:r>
              <a:rPr lang="en-US" sz="900" dirty="0"/>
              <a:t>, </a:t>
            </a:r>
            <a:r>
              <a:rPr lang="en-US" sz="900" dirty="0">
                <a:solidFill>
                  <a:srgbClr val="FF0000"/>
                </a:solidFill>
              </a:rPr>
              <a:t>“</a:t>
            </a:r>
            <a:r>
              <a:rPr lang="en-US" sz="900" dirty="0" err="1">
                <a:solidFill>
                  <a:srgbClr val="FF0000"/>
                </a:solidFill>
              </a:rPr>
              <a:t>Repülő</a:t>
            </a:r>
            <a:r>
              <a:rPr lang="en-US" sz="900" dirty="0">
                <a:solidFill>
                  <a:srgbClr val="FF0000"/>
                </a:solidFill>
              </a:rPr>
              <a:t>”</a:t>
            </a:r>
            <a:r>
              <a:rPr lang="en-US" sz="900" dirty="0"/>
              <a:t>]</a:t>
            </a:r>
          </a:p>
        </p:txBody>
      </p:sp>
      <p:sp>
        <p:nvSpPr>
          <p:cNvPr id="7" name="TextBox 6">
            <a:extLst>
              <a:ext uri="{FF2B5EF4-FFF2-40B4-BE49-F238E27FC236}">
                <a16:creationId xmlns:a16="http://schemas.microsoft.com/office/drawing/2014/main" id="{39E5A6DB-05D1-43B5-8074-0034C8508EEC}"/>
              </a:ext>
            </a:extLst>
          </p:cNvPr>
          <p:cNvSpPr txBox="1"/>
          <p:nvPr/>
        </p:nvSpPr>
        <p:spPr>
          <a:xfrm>
            <a:off x="5074920" y="2720564"/>
            <a:ext cx="2179320" cy="253916"/>
          </a:xfrm>
          <a:prstGeom prst="rect">
            <a:avLst/>
          </a:prstGeom>
          <a:noFill/>
        </p:spPr>
        <p:txBody>
          <a:bodyPr wrap="square" rtlCol="0">
            <a:spAutoFit/>
          </a:bodyPr>
          <a:lstStyle/>
          <a:p>
            <a:r>
              <a:rPr lang="en-US" sz="1000" dirty="0"/>
              <a:t>[0.2,0.32, … , 0.1] </a:t>
            </a:r>
          </a:p>
        </p:txBody>
      </p:sp>
      <p:sp>
        <p:nvSpPr>
          <p:cNvPr id="9" name="TextBox 8">
            <a:extLst>
              <a:ext uri="{FF2B5EF4-FFF2-40B4-BE49-F238E27FC236}">
                <a16:creationId xmlns:a16="http://schemas.microsoft.com/office/drawing/2014/main" id="{3A5CD96B-C311-4886-A54F-921A56907689}"/>
              </a:ext>
            </a:extLst>
          </p:cNvPr>
          <p:cNvSpPr txBox="1"/>
          <p:nvPr/>
        </p:nvSpPr>
        <p:spPr>
          <a:xfrm>
            <a:off x="5455920" y="2590800"/>
            <a:ext cx="2491740" cy="253916"/>
          </a:xfrm>
          <a:prstGeom prst="rect">
            <a:avLst/>
          </a:prstGeom>
          <a:noFill/>
        </p:spPr>
        <p:txBody>
          <a:bodyPr wrap="square" rtlCol="0">
            <a:spAutoFit/>
          </a:bodyPr>
          <a:lstStyle/>
          <a:p>
            <a:r>
              <a:rPr lang="en-US" sz="1050" dirty="0"/>
              <a:t>[0.2,0.32, … , 0.1,</a:t>
            </a:r>
            <a:r>
              <a:rPr lang="en-US" sz="1050" dirty="0">
                <a:solidFill>
                  <a:srgbClr val="00B050"/>
                </a:solidFill>
              </a:rPr>
              <a:t>“Kutya”</a:t>
            </a:r>
            <a:r>
              <a:rPr lang="en-US" sz="1050" dirty="0"/>
              <a:t>, </a:t>
            </a:r>
            <a:r>
              <a:rPr lang="en-US" sz="1050" dirty="0">
                <a:solidFill>
                  <a:srgbClr val="FF0000"/>
                </a:solidFill>
              </a:rPr>
              <a:t>“</a:t>
            </a:r>
            <a:r>
              <a:rPr lang="en-US" sz="1050" dirty="0" err="1">
                <a:solidFill>
                  <a:srgbClr val="FF0000"/>
                </a:solidFill>
              </a:rPr>
              <a:t>Repülő</a:t>
            </a:r>
            <a:r>
              <a:rPr lang="en-US" sz="1050" dirty="0">
                <a:solidFill>
                  <a:srgbClr val="FF0000"/>
                </a:solidFill>
              </a:rPr>
              <a:t>”</a:t>
            </a:r>
            <a:r>
              <a:rPr lang="en-US" sz="1050" dirty="0"/>
              <a:t>] </a:t>
            </a:r>
          </a:p>
        </p:txBody>
      </p:sp>
      <p:sp>
        <p:nvSpPr>
          <p:cNvPr id="10" name="TextBox 9">
            <a:extLst>
              <a:ext uri="{FF2B5EF4-FFF2-40B4-BE49-F238E27FC236}">
                <a16:creationId xmlns:a16="http://schemas.microsoft.com/office/drawing/2014/main" id="{7814F62E-C3B6-4CD0-97C4-6B363DF8478B}"/>
              </a:ext>
            </a:extLst>
          </p:cNvPr>
          <p:cNvSpPr txBox="1"/>
          <p:nvPr/>
        </p:nvSpPr>
        <p:spPr>
          <a:xfrm>
            <a:off x="4732020" y="1798321"/>
            <a:ext cx="2659380" cy="1061829"/>
          </a:xfrm>
          <a:prstGeom prst="rect">
            <a:avLst/>
          </a:prstGeom>
          <a:noFill/>
        </p:spPr>
        <p:txBody>
          <a:bodyPr wrap="square" rtlCol="0">
            <a:spAutoFit/>
          </a:bodyPr>
          <a:lstStyle/>
          <a:p>
            <a:r>
              <a:rPr lang="en-US" sz="1050" dirty="0"/>
              <a:t>[0.2,0.32, … , 0.1,</a:t>
            </a:r>
            <a:r>
              <a:rPr lang="en-US" sz="1050" dirty="0">
                <a:solidFill>
                  <a:srgbClr val="00B050"/>
                </a:solidFill>
              </a:rPr>
              <a:t>“Kutya”</a:t>
            </a:r>
            <a:r>
              <a:rPr lang="en-US" sz="1050" dirty="0"/>
              <a:t>, </a:t>
            </a:r>
            <a:r>
              <a:rPr lang="en-US" sz="1050" dirty="0">
                <a:solidFill>
                  <a:srgbClr val="FF0000"/>
                </a:solidFill>
              </a:rPr>
              <a:t>“</a:t>
            </a:r>
            <a:r>
              <a:rPr lang="en-US" sz="1050" dirty="0" err="1">
                <a:solidFill>
                  <a:srgbClr val="FF0000"/>
                </a:solidFill>
              </a:rPr>
              <a:t>Repülő</a:t>
            </a:r>
            <a:r>
              <a:rPr lang="en-US" sz="1050" dirty="0">
                <a:solidFill>
                  <a:srgbClr val="FF0000"/>
                </a:solidFill>
              </a:rPr>
              <a:t>”</a:t>
            </a:r>
            <a:r>
              <a:rPr lang="en-US" sz="1050" dirty="0"/>
              <a:t>] </a:t>
            </a:r>
          </a:p>
          <a:p>
            <a:r>
              <a:rPr lang="en-US" sz="1050" dirty="0"/>
              <a:t>[0.1,0.87, … , 0.4,</a:t>
            </a:r>
            <a:r>
              <a:rPr lang="en-US" sz="1050" dirty="0">
                <a:solidFill>
                  <a:srgbClr val="00B050"/>
                </a:solidFill>
              </a:rPr>
              <a:t>“Ló”</a:t>
            </a:r>
            <a:r>
              <a:rPr lang="en-US" sz="1050" dirty="0"/>
              <a:t>, </a:t>
            </a:r>
            <a:r>
              <a:rPr lang="en-US" sz="1050" dirty="0">
                <a:solidFill>
                  <a:srgbClr val="FF0000"/>
                </a:solidFill>
              </a:rPr>
              <a:t>“</a:t>
            </a:r>
            <a:r>
              <a:rPr lang="en-US" sz="1050" dirty="0" err="1">
                <a:solidFill>
                  <a:srgbClr val="FF0000"/>
                </a:solidFill>
              </a:rPr>
              <a:t>Hajó</a:t>
            </a:r>
            <a:r>
              <a:rPr lang="en-US" sz="1050" dirty="0">
                <a:solidFill>
                  <a:srgbClr val="FF0000"/>
                </a:solidFill>
              </a:rPr>
              <a:t>”</a:t>
            </a:r>
            <a:r>
              <a:rPr lang="en-US" sz="1050" dirty="0"/>
              <a:t>]</a:t>
            </a:r>
          </a:p>
          <a:p>
            <a:r>
              <a:rPr lang="en-US" sz="1050" dirty="0"/>
              <a:t>[0.07,0.3, … , 0.97,</a:t>
            </a:r>
            <a:r>
              <a:rPr lang="en-US" sz="1050" dirty="0">
                <a:solidFill>
                  <a:srgbClr val="00B050"/>
                </a:solidFill>
              </a:rPr>
              <a:t>“Kutya”</a:t>
            </a:r>
            <a:r>
              <a:rPr lang="en-US" sz="1050" dirty="0"/>
              <a:t>, </a:t>
            </a:r>
            <a:r>
              <a:rPr lang="en-US" sz="1050" dirty="0">
                <a:solidFill>
                  <a:srgbClr val="FF0000"/>
                </a:solidFill>
              </a:rPr>
              <a:t>“</a:t>
            </a:r>
            <a:r>
              <a:rPr lang="en-US" sz="1050" dirty="0" err="1">
                <a:solidFill>
                  <a:srgbClr val="FF0000"/>
                </a:solidFill>
              </a:rPr>
              <a:t>Repülő</a:t>
            </a:r>
            <a:r>
              <a:rPr lang="en-US" sz="1050" dirty="0">
                <a:solidFill>
                  <a:srgbClr val="FF0000"/>
                </a:solidFill>
              </a:rPr>
              <a:t>”</a:t>
            </a:r>
            <a:r>
              <a:rPr lang="en-US" sz="1050" dirty="0"/>
              <a:t>] </a:t>
            </a:r>
          </a:p>
          <a:p>
            <a:r>
              <a:rPr lang="en-US" sz="1050" dirty="0"/>
              <a:t>[0.83,0.5, … , 0.6,</a:t>
            </a:r>
            <a:r>
              <a:rPr lang="en-US" sz="1050" dirty="0">
                <a:solidFill>
                  <a:srgbClr val="00B050"/>
                </a:solidFill>
              </a:rPr>
              <a:t>“Autó”</a:t>
            </a:r>
            <a:r>
              <a:rPr lang="en-US" sz="1050" dirty="0"/>
              <a:t>, </a:t>
            </a:r>
            <a:r>
              <a:rPr lang="en-US" sz="1050" dirty="0">
                <a:solidFill>
                  <a:srgbClr val="FF0000"/>
                </a:solidFill>
              </a:rPr>
              <a:t>“</a:t>
            </a:r>
            <a:r>
              <a:rPr lang="en-US" sz="1050" dirty="0" err="1">
                <a:solidFill>
                  <a:srgbClr val="FF0000"/>
                </a:solidFill>
              </a:rPr>
              <a:t>Hajó</a:t>
            </a:r>
            <a:r>
              <a:rPr lang="en-US" sz="1050" dirty="0">
                <a:solidFill>
                  <a:srgbClr val="FF0000"/>
                </a:solidFill>
              </a:rPr>
              <a:t>”</a:t>
            </a:r>
            <a:r>
              <a:rPr lang="en-US" sz="1050" dirty="0"/>
              <a:t>]  </a:t>
            </a:r>
          </a:p>
          <a:p>
            <a:r>
              <a:rPr lang="en-US" sz="1050" dirty="0"/>
              <a:t>[0.4,0.02, … , 0.23,</a:t>
            </a:r>
            <a:r>
              <a:rPr lang="en-US" sz="1050" dirty="0">
                <a:solidFill>
                  <a:srgbClr val="00B050"/>
                </a:solidFill>
              </a:rPr>
              <a:t>“Kutya”</a:t>
            </a:r>
            <a:r>
              <a:rPr lang="en-US" sz="1050" dirty="0"/>
              <a:t>, </a:t>
            </a:r>
            <a:r>
              <a:rPr lang="en-US" sz="1050" dirty="0">
                <a:solidFill>
                  <a:srgbClr val="FF0000"/>
                </a:solidFill>
              </a:rPr>
              <a:t>“</a:t>
            </a:r>
            <a:r>
              <a:rPr lang="en-US" sz="1050" dirty="0" err="1">
                <a:solidFill>
                  <a:srgbClr val="FF0000"/>
                </a:solidFill>
              </a:rPr>
              <a:t>Repülő</a:t>
            </a:r>
            <a:r>
              <a:rPr lang="en-US" sz="1050" dirty="0">
                <a:solidFill>
                  <a:srgbClr val="FF0000"/>
                </a:solidFill>
              </a:rPr>
              <a:t>”</a:t>
            </a:r>
            <a:r>
              <a:rPr lang="en-US" sz="1050" dirty="0"/>
              <a:t>] </a:t>
            </a:r>
          </a:p>
          <a:p>
            <a:endParaRPr lang="en-US" sz="1050" dirty="0"/>
          </a:p>
        </p:txBody>
      </p:sp>
      <p:sp>
        <p:nvSpPr>
          <p:cNvPr id="12" name="TextBox 11">
            <a:extLst>
              <a:ext uri="{FF2B5EF4-FFF2-40B4-BE49-F238E27FC236}">
                <a16:creationId xmlns:a16="http://schemas.microsoft.com/office/drawing/2014/main" id="{9B143132-9030-45CD-A0D3-7BBE9300BEE0}"/>
              </a:ext>
            </a:extLst>
          </p:cNvPr>
          <p:cNvSpPr txBox="1"/>
          <p:nvPr/>
        </p:nvSpPr>
        <p:spPr>
          <a:xfrm>
            <a:off x="7597140" y="2840618"/>
            <a:ext cx="822960" cy="938719"/>
          </a:xfrm>
          <a:prstGeom prst="rect">
            <a:avLst/>
          </a:prstGeom>
          <a:noFill/>
        </p:spPr>
        <p:txBody>
          <a:bodyPr wrap="square" rtlCol="0">
            <a:spAutoFit/>
          </a:bodyPr>
          <a:lstStyle/>
          <a:p>
            <a:r>
              <a:rPr lang="en-US" sz="1100" dirty="0"/>
              <a:t>(5,4)</a:t>
            </a:r>
          </a:p>
          <a:p>
            <a:r>
              <a:rPr lang="en-US" sz="1100" dirty="0"/>
              <a:t>(-2,-2)</a:t>
            </a:r>
          </a:p>
          <a:p>
            <a:r>
              <a:rPr lang="en-US" sz="1100" dirty="0"/>
              <a:t>(5,4.2)</a:t>
            </a:r>
          </a:p>
          <a:p>
            <a:r>
              <a:rPr lang="en-US" sz="1100" dirty="0"/>
              <a:t>(1,12)</a:t>
            </a:r>
          </a:p>
          <a:p>
            <a:r>
              <a:rPr lang="en-US" sz="1100" dirty="0"/>
              <a:t>(4.8,4)</a:t>
            </a:r>
          </a:p>
        </p:txBody>
      </p:sp>
      <p:sp>
        <p:nvSpPr>
          <p:cNvPr id="13" name="TextBox 12">
            <a:extLst>
              <a:ext uri="{FF2B5EF4-FFF2-40B4-BE49-F238E27FC236}">
                <a16:creationId xmlns:a16="http://schemas.microsoft.com/office/drawing/2014/main" id="{1A27EA8C-30DC-4FFE-9559-DF3159BC0A91}"/>
              </a:ext>
            </a:extLst>
          </p:cNvPr>
          <p:cNvSpPr txBox="1"/>
          <p:nvPr/>
        </p:nvSpPr>
        <p:spPr>
          <a:xfrm>
            <a:off x="9342120" y="2918460"/>
            <a:ext cx="632460" cy="938719"/>
          </a:xfrm>
          <a:prstGeom prst="rect">
            <a:avLst/>
          </a:prstGeom>
          <a:noFill/>
        </p:spPr>
        <p:txBody>
          <a:bodyPr wrap="square" rtlCol="0">
            <a:spAutoFit/>
          </a:bodyPr>
          <a:lstStyle/>
          <a:p>
            <a:r>
              <a:rPr lang="en-US" sz="1100" dirty="0">
                <a:solidFill>
                  <a:schemeClr val="accent1">
                    <a:lumMod val="60000"/>
                    <a:lumOff val="40000"/>
                  </a:schemeClr>
                </a:solidFill>
              </a:rPr>
              <a:t>(5,4)</a:t>
            </a:r>
          </a:p>
          <a:p>
            <a:r>
              <a:rPr lang="en-US" sz="1100" dirty="0">
                <a:solidFill>
                  <a:srgbClr val="F45ED7"/>
                </a:solidFill>
              </a:rPr>
              <a:t>(-2,-2)</a:t>
            </a:r>
          </a:p>
          <a:p>
            <a:r>
              <a:rPr lang="en-US" sz="1100" dirty="0">
                <a:solidFill>
                  <a:schemeClr val="accent1">
                    <a:lumMod val="60000"/>
                    <a:lumOff val="40000"/>
                  </a:schemeClr>
                </a:solidFill>
              </a:rPr>
              <a:t>(5,4.2)</a:t>
            </a:r>
          </a:p>
          <a:p>
            <a:r>
              <a:rPr lang="en-US" sz="1100" dirty="0">
                <a:solidFill>
                  <a:schemeClr val="accent2"/>
                </a:solidFill>
              </a:rPr>
              <a:t>(1,12)</a:t>
            </a:r>
          </a:p>
          <a:p>
            <a:r>
              <a:rPr lang="en-US" sz="1100" dirty="0">
                <a:solidFill>
                  <a:schemeClr val="accent1">
                    <a:lumMod val="60000"/>
                    <a:lumOff val="40000"/>
                  </a:schemeClr>
                </a:solidFill>
              </a:rPr>
              <a:t>(4.8,4)</a:t>
            </a:r>
          </a:p>
        </p:txBody>
      </p:sp>
      <p:sp>
        <p:nvSpPr>
          <p:cNvPr id="15" name="TextBox 14">
            <a:extLst>
              <a:ext uri="{FF2B5EF4-FFF2-40B4-BE49-F238E27FC236}">
                <a16:creationId xmlns:a16="http://schemas.microsoft.com/office/drawing/2014/main" id="{B0305521-4F3D-483E-88A7-44228A62E28B}"/>
              </a:ext>
            </a:extLst>
          </p:cNvPr>
          <p:cNvSpPr txBox="1"/>
          <p:nvPr/>
        </p:nvSpPr>
        <p:spPr>
          <a:xfrm>
            <a:off x="10439948" y="2476367"/>
            <a:ext cx="1156992" cy="230832"/>
          </a:xfrm>
          <a:prstGeom prst="rect">
            <a:avLst/>
          </a:prstGeom>
          <a:noFill/>
        </p:spPr>
        <p:txBody>
          <a:bodyPr wrap="square" rtlCol="0">
            <a:spAutoFit/>
          </a:bodyPr>
          <a:lstStyle/>
          <a:p>
            <a:r>
              <a:rPr lang="en-US" sz="900" dirty="0"/>
              <a:t>3 </a:t>
            </a:r>
            <a:r>
              <a:rPr lang="en-US" sz="900" dirty="0" err="1"/>
              <a:t>hibacsoport</a:t>
            </a:r>
            <a:r>
              <a:rPr lang="en-US" sz="900" dirty="0"/>
              <a:t>:</a:t>
            </a:r>
          </a:p>
        </p:txBody>
      </p:sp>
      <p:pic>
        <p:nvPicPr>
          <p:cNvPr id="17" name="Picture 16">
            <a:extLst>
              <a:ext uri="{FF2B5EF4-FFF2-40B4-BE49-F238E27FC236}">
                <a16:creationId xmlns:a16="http://schemas.microsoft.com/office/drawing/2014/main" id="{EBCAF90C-461F-49D5-805F-0031ED19F57E}"/>
              </a:ext>
            </a:extLst>
          </p:cNvPr>
          <p:cNvPicPr>
            <a:picLocks noChangeAspect="1"/>
          </p:cNvPicPr>
          <p:nvPr/>
        </p:nvPicPr>
        <p:blipFill>
          <a:blip r:embed="rId5"/>
          <a:stretch>
            <a:fillRect/>
          </a:stretch>
        </p:blipFill>
        <p:spPr>
          <a:xfrm>
            <a:off x="9658350" y="674391"/>
            <a:ext cx="2127886" cy="1038989"/>
          </a:xfrm>
          <a:prstGeom prst="rect">
            <a:avLst/>
          </a:prstGeom>
        </p:spPr>
      </p:pic>
    </p:spTree>
    <p:extLst>
      <p:ext uri="{BB962C8B-B14F-4D97-AF65-F5344CB8AC3E}">
        <p14:creationId xmlns:p14="http://schemas.microsoft.com/office/powerpoint/2010/main" val="258863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33333E-6 L -0.41029 -0.01158 " pathEditMode="relative" rAng="0" ptsTypes="AA">
                                      <p:cBhvr>
                                        <p:cTn id="6" dur="2000" fill="hold"/>
                                        <p:tgtEl>
                                          <p:spTgt spid="11"/>
                                        </p:tgtEl>
                                        <p:attrNameLst>
                                          <p:attrName>ppt_x</p:attrName>
                                          <p:attrName>ppt_y</p:attrName>
                                        </p:attrNameLst>
                                      </p:cBhvr>
                                      <p:rCtr x="-20521" y="-579"/>
                                    </p:animMotion>
                                  </p:childTnLst>
                                </p:cTn>
                              </p:par>
                              <p:par>
                                <p:cTn id="7" presetID="53" presetClass="exit" presetSubtype="32" fill="hold" nodeType="withEffect">
                                  <p:stCondLst>
                                    <p:cond delay="10"/>
                                  </p:stCondLst>
                                  <p:childTnLst>
                                    <p:anim calcmode="lin" valueType="num">
                                      <p:cBhvr>
                                        <p:cTn id="8" dur="2000"/>
                                        <p:tgtEl>
                                          <p:spTgt spid="11"/>
                                        </p:tgtEl>
                                        <p:attrNameLst>
                                          <p:attrName>ppt_w</p:attrName>
                                        </p:attrNameLst>
                                      </p:cBhvr>
                                      <p:tavLst>
                                        <p:tav tm="0">
                                          <p:val>
                                            <p:strVal val="ppt_w"/>
                                          </p:val>
                                        </p:tav>
                                        <p:tav tm="100000">
                                          <p:val>
                                            <p:fltVal val="0"/>
                                          </p:val>
                                        </p:tav>
                                      </p:tavLst>
                                    </p:anim>
                                    <p:anim calcmode="lin" valueType="num">
                                      <p:cBhvr>
                                        <p:cTn id="9" dur="2000"/>
                                        <p:tgtEl>
                                          <p:spTgt spid="11"/>
                                        </p:tgtEl>
                                        <p:attrNameLst>
                                          <p:attrName>ppt_h</p:attrName>
                                        </p:attrNameLst>
                                      </p:cBhvr>
                                      <p:tavLst>
                                        <p:tav tm="0">
                                          <p:val>
                                            <p:strVal val="ppt_h"/>
                                          </p:val>
                                        </p:tav>
                                        <p:tav tm="100000">
                                          <p:val>
                                            <p:fltVal val="0"/>
                                          </p:val>
                                        </p:tav>
                                      </p:tavLst>
                                    </p:anim>
                                    <p:animEffect transition="out" filter="fade">
                                      <p:cBhvr>
                                        <p:cTn id="10" dur="2000"/>
                                        <p:tgtEl>
                                          <p:spTgt spid="11"/>
                                        </p:tgtEl>
                                      </p:cBhvr>
                                    </p:animEffect>
                                    <p:set>
                                      <p:cBhvr>
                                        <p:cTn id="11" dur="1" fill="hold">
                                          <p:stCondLst>
                                            <p:cond delay="1999"/>
                                          </p:stCondLst>
                                        </p:cTn>
                                        <p:tgtEl>
                                          <p:spTgt spid="11"/>
                                        </p:tgtEl>
                                        <p:attrNameLst>
                                          <p:attrName>style.visibility</p:attrName>
                                        </p:attrNameLst>
                                      </p:cBhvr>
                                      <p:to>
                                        <p:strVal val="hidden"/>
                                      </p:to>
                                    </p:set>
                                  </p:childTnLst>
                                </p:cTn>
                              </p:par>
                            </p:childTnLst>
                          </p:cTn>
                        </p:par>
                        <p:par>
                          <p:cTn id="12" fill="hold">
                            <p:stCondLst>
                              <p:cond delay="2010"/>
                            </p:stCondLst>
                            <p:childTnLst>
                              <p:par>
                                <p:cTn id="13" presetID="1"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8.33333E-7 7.40741E-7 L 0.13945 -0.01204 " pathEditMode="relative" rAng="0" ptsTypes="AA">
                                      <p:cBhvr>
                                        <p:cTn id="18" dur="2000" fill="hold"/>
                                        <p:tgtEl>
                                          <p:spTgt spid="6"/>
                                        </p:tgtEl>
                                        <p:attrNameLst>
                                          <p:attrName>ppt_x</p:attrName>
                                          <p:attrName>ppt_y</p:attrName>
                                        </p:attrNameLst>
                                      </p:cBhvr>
                                      <p:rCtr x="6953" y="-440"/>
                                    </p:animMotion>
                                  </p:childTnLst>
                                </p:cTn>
                              </p:par>
                            </p:childTnLst>
                          </p:cTn>
                        </p:par>
                        <p:par>
                          <p:cTn id="19" fill="hold">
                            <p:stCondLst>
                              <p:cond delay="2000"/>
                            </p:stCondLst>
                            <p:childTnLst>
                              <p:par>
                                <p:cTn id="20" presetID="1" presetClass="entr" presetSubtype="0" fill="hold" grpId="1" nodeType="afterEffect">
                                  <p:stCondLst>
                                    <p:cond delay="50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par>
                          <p:cTn id="28" fill="hold">
                            <p:stCondLst>
                              <p:cond delay="0"/>
                            </p:stCondLst>
                            <p:childTnLst>
                              <p:par>
                                <p:cTn id="29" presetID="0" presetClass="path" presetSubtype="0" accel="50000" decel="50000" fill="hold" grpId="0" nodeType="afterEffect">
                                  <p:stCondLst>
                                    <p:cond delay="0"/>
                                  </p:stCondLst>
                                  <p:childTnLst>
                                    <p:animMotion origin="layout" path="M 1.66667E-6 2.22222E-6 L 1.66667E-6 0.07847 L 0.10638 0.10602 L 0.11354 0.0375 " pathEditMode="relative" rAng="0" ptsTypes="AAAA">
                                      <p:cBhvr>
                                        <p:cTn id="30" dur="2000" fill="hold"/>
                                        <p:tgtEl>
                                          <p:spTgt spid="5"/>
                                        </p:tgtEl>
                                        <p:attrNameLst>
                                          <p:attrName>ppt_x</p:attrName>
                                          <p:attrName>ppt_y</p:attrName>
                                        </p:attrNameLst>
                                      </p:cBhvr>
                                      <p:rCtr x="5677" y="5301"/>
                                    </p:animMotion>
                                  </p:childTnLst>
                                </p:cTn>
                              </p:par>
                              <p:par>
                                <p:cTn id="31" presetID="42" presetClass="path" presetSubtype="0" accel="50000" decel="50000" fill="hold" nodeType="withEffect">
                                  <p:stCondLst>
                                    <p:cond delay="0"/>
                                  </p:stCondLst>
                                  <p:childTnLst>
                                    <p:animMotion origin="layout" path="M 0.13945 -0.01204 L 0.25325 -0.00324 " pathEditMode="relative" rAng="0" ptsTypes="AA">
                                      <p:cBhvr>
                                        <p:cTn id="32" dur="2000" fill="hold"/>
                                        <p:tgtEl>
                                          <p:spTgt spid="6"/>
                                        </p:tgtEl>
                                        <p:attrNameLst>
                                          <p:attrName>ppt_x</p:attrName>
                                          <p:attrName>ppt_y</p:attrName>
                                        </p:attrNameLst>
                                      </p:cBhvr>
                                      <p:rCtr x="5690" y="440"/>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0.25326 -0.00325 L 0.3375 -0.01574 " pathEditMode="relative" rAng="0" ptsTypes="AA">
                                      <p:cBhvr>
                                        <p:cTn id="36" dur="2000" fill="hold"/>
                                        <p:tgtEl>
                                          <p:spTgt spid="6"/>
                                        </p:tgtEl>
                                        <p:attrNameLst>
                                          <p:attrName>ppt_x</p:attrName>
                                          <p:attrName>ppt_y</p:attrName>
                                        </p:attrNameLst>
                                      </p:cBhvr>
                                      <p:rCtr x="4154" y="-833"/>
                                    </p:animMotion>
                                  </p:childTnLst>
                                </p:cTn>
                              </p:par>
                              <p:par>
                                <p:cTn id="37" presetID="10" presetClass="exit" presetSubtype="0" fill="hold" nodeType="withEffect">
                                  <p:stCondLst>
                                    <p:cond delay="150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childTnLst>
                          </p:cTn>
                        </p:par>
                        <p:par>
                          <p:cTn id="40" fill="hold">
                            <p:stCondLst>
                              <p:cond delay="2000"/>
                            </p:stCondLst>
                            <p:childTnLst>
                              <p:par>
                                <p:cTn id="41" presetID="1" presetClass="entr" presetSubtype="0" fill="hold" grpId="1" nodeType="after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par>
                          <p:cTn id="43" fill="hold">
                            <p:stCondLst>
                              <p:cond delay="2000"/>
                            </p:stCondLst>
                            <p:childTnLst>
                              <p:par>
                                <p:cTn id="44" presetID="42" presetClass="path" presetSubtype="0" accel="50000" decel="50000" fill="hold" grpId="2" nodeType="afterEffect">
                                  <p:stCondLst>
                                    <p:cond delay="0"/>
                                  </p:stCondLst>
                                  <p:childTnLst>
                                    <p:animMotion origin="layout" path="M 1.04167E-6 2.22222E-6 L 0.06185 0.01852 " pathEditMode="relative" rAng="0" ptsTypes="AA">
                                      <p:cBhvr>
                                        <p:cTn id="45" dur="2000" fill="hold"/>
                                        <p:tgtEl>
                                          <p:spTgt spid="7"/>
                                        </p:tgtEl>
                                        <p:attrNameLst>
                                          <p:attrName>ppt_x</p:attrName>
                                          <p:attrName>ppt_y</p:attrName>
                                        </p:attrNameLst>
                                      </p:cBhvr>
                                      <p:rCtr x="3086" y="926"/>
                                    </p:animMotion>
                                  </p:childTnLst>
                                </p:cTn>
                              </p:par>
                              <p:par>
                                <p:cTn id="46" presetID="10" presetClass="exit" presetSubtype="0" fill="hold" grpId="3" nodeType="withEffect">
                                  <p:stCondLst>
                                    <p:cond delay="140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par>
                                <p:cTn id="49" presetID="0" presetClass="path" presetSubtype="0" accel="50000" decel="50000" fill="hold" grpId="2" nodeType="withEffect">
                                  <p:stCondLst>
                                    <p:cond delay="0"/>
                                  </p:stCondLst>
                                  <p:childTnLst>
                                    <p:animMotion origin="layout" path="M 0.11224 0.03773 L 0.12031 0.10231 L 0.31224 0.09884 L 0.31354 0.00555 " pathEditMode="relative" ptsTypes="AAAA">
                                      <p:cBhvr>
                                        <p:cTn id="50" dur="2000" fill="hold"/>
                                        <p:tgtEl>
                                          <p:spTgt spid="5"/>
                                        </p:tgtEl>
                                        <p:attrNameLst>
                                          <p:attrName>ppt_x</p:attrName>
                                          <p:attrName>ppt_y</p:attrName>
                                        </p:attrNameLst>
                                      </p:cBhvr>
                                    </p:animMotion>
                                  </p:childTnLst>
                                </p:cTn>
                              </p:par>
                              <p:par>
                                <p:cTn id="51" presetID="10" presetClass="exit" presetSubtype="0" fill="hold" grpId="3" nodeType="withEffect">
                                  <p:stCondLst>
                                    <p:cond delay="1500"/>
                                  </p:stCondLst>
                                  <p:childTnLst>
                                    <p:animEffect transition="out" filter="fade">
                                      <p:cBhvr>
                                        <p:cTn id="52" dur="500"/>
                                        <p:tgtEl>
                                          <p:spTgt spid="5"/>
                                        </p:tgtEl>
                                      </p:cBhvr>
                                    </p:animEffect>
                                    <p:set>
                                      <p:cBhvr>
                                        <p:cTn id="53" dur="1" fill="hold">
                                          <p:stCondLst>
                                            <p:cond delay="499"/>
                                          </p:stCondLst>
                                        </p:cTn>
                                        <p:tgtEl>
                                          <p:spTgt spid="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childTnLst>
                                </p:cTn>
                              </p:par>
                            </p:childTnLst>
                          </p:cTn>
                        </p:par>
                        <p:par>
                          <p:cTn id="58" fill="hold">
                            <p:stCondLst>
                              <p:cond delay="0"/>
                            </p:stCondLst>
                            <p:childTnLst>
                              <p:par>
                                <p:cTn id="59" presetID="0" presetClass="path" presetSubtype="0" accel="50000" decel="50000" fill="hold" grpId="1" nodeType="afterEffect">
                                  <p:stCondLst>
                                    <p:cond delay="0"/>
                                  </p:stCondLst>
                                  <p:childTnLst>
                                    <p:animMotion origin="layout" path="M -0.04544 0.0037 L -0.05651 -0.12084 " pathEditMode="relative" rAng="0" ptsTypes="AA">
                                      <p:cBhvr>
                                        <p:cTn id="60" dur="1400" fill="hold"/>
                                        <p:tgtEl>
                                          <p:spTgt spid="9"/>
                                        </p:tgtEl>
                                        <p:attrNameLst>
                                          <p:attrName>ppt_x</p:attrName>
                                          <p:attrName>ppt_y</p:attrName>
                                        </p:attrNameLst>
                                      </p:cBhvr>
                                      <p:rCtr x="-560" y="-6227"/>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2" nodeType="clickEffect">
                                  <p:stCondLst>
                                    <p:cond delay="0"/>
                                  </p:stCondLst>
                                  <p:childTnLst>
                                    <p:set>
                                      <p:cBhvr>
                                        <p:cTn id="64" dur="1" fill="hold">
                                          <p:stCondLst>
                                            <p:cond delay="0"/>
                                          </p:stCondLst>
                                        </p:cTn>
                                        <p:tgtEl>
                                          <p:spTgt spid="9"/>
                                        </p:tgtEl>
                                        <p:attrNameLst>
                                          <p:attrName>style.visibility</p:attrName>
                                        </p:attrNameLst>
                                      </p:cBhvr>
                                      <p:to>
                                        <p:strVal val="hidden"/>
                                      </p:to>
                                    </p:set>
                                  </p:childTnLst>
                                </p:cTn>
                              </p:par>
                            </p:childTnLst>
                          </p:cTn>
                        </p:par>
                        <p:par>
                          <p:cTn id="65" fill="hold">
                            <p:stCondLst>
                              <p:cond delay="0"/>
                            </p:stCondLst>
                            <p:childTnLst>
                              <p:par>
                                <p:cTn id="66" presetID="22" presetClass="entr" presetSubtype="1" fill="hold" grpId="3" nodeType="after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up)">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1" nodeType="clickEffect">
                                  <p:stCondLst>
                                    <p:cond delay="0"/>
                                  </p:stCondLst>
                                  <p:childTnLst>
                                    <p:animMotion origin="layout" path="M 0.00156 0.00255 L 0.04401 0.0882 L 0.15039 0.07917 " pathEditMode="relative" ptsTypes="AAA">
                                      <p:cBhvr>
                                        <p:cTn id="72" dur="2000" fill="hold"/>
                                        <p:tgtEl>
                                          <p:spTgt spid="10"/>
                                        </p:tgtEl>
                                        <p:attrNameLst>
                                          <p:attrName>ppt_x</p:attrName>
                                          <p:attrName>ppt_y</p:attrName>
                                        </p:attrNameLst>
                                      </p:cBhvr>
                                    </p:animMotion>
                                  </p:childTnLst>
                                </p:cTn>
                              </p:par>
                              <p:par>
                                <p:cTn id="73" presetID="10" presetClass="exit" presetSubtype="0" fill="hold" grpId="2" nodeType="withEffect">
                                  <p:stCondLst>
                                    <p:cond delay="1200"/>
                                  </p:stCondLst>
                                  <p:childTnLst>
                                    <p:animEffect transition="out" filter="fade">
                                      <p:cBhvr>
                                        <p:cTn id="74" dur="800"/>
                                        <p:tgtEl>
                                          <p:spTgt spid="10"/>
                                        </p:tgtEl>
                                      </p:cBhvr>
                                    </p:animEffect>
                                    <p:set>
                                      <p:cBhvr>
                                        <p:cTn id="75" dur="1" fill="hold">
                                          <p:stCondLst>
                                            <p:cond delay="799"/>
                                          </p:stCondLst>
                                        </p:cTn>
                                        <p:tgtEl>
                                          <p:spTgt spid="10"/>
                                        </p:tgtEl>
                                        <p:attrNameLst>
                                          <p:attrName>style.visibility</p:attrName>
                                        </p:attrNameLst>
                                      </p:cBhvr>
                                      <p:to>
                                        <p:strVal val="hidden"/>
                                      </p:to>
                                    </p:set>
                                  </p:childTnLst>
                                </p:cTn>
                              </p:par>
                            </p:childTnLst>
                          </p:cTn>
                        </p:par>
                        <p:par>
                          <p:cTn id="76" fill="hold">
                            <p:stCondLst>
                              <p:cond delay="2000"/>
                            </p:stCondLst>
                            <p:childTnLst>
                              <p:par>
                                <p:cTn id="77" presetID="22" presetClass="entr" presetSubtype="1"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up)">
                                      <p:cBhvr>
                                        <p:cTn id="79" dur="500"/>
                                        <p:tgtEl>
                                          <p:spTgt spid="12"/>
                                        </p:tgtEl>
                                      </p:cBhvr>
                                    </p:animEffect>
                                  </p:childTnLst>
                                </p:cTn>
                              </p:par>
                            </p:childTnLst>
                          </p:cTn>
                        </p:par>
                        <p:par>
                          <p:cTn id="80" fill="hold">
                            <p:stCondLst>
                              <p:cond delay="2500"/>
                            </p:stCondLst>
                            <p:childTnLst>
                              <p:par>
                                <p:cTn id="81" presetID="42" presetClass="path" presetSubtype="0" accel="50000" decel="50000" fill="hold" grpId="1" nodeType="afterEffect">
                                  <p:stCondLst>
                                    <p:cond delay="0"/>
                                  </p:stCondLst>
                                  <p:childTnLst>
                                    <p:animMotion origin="layout" path="M -1.04167E-6 1.11111E-6 L -0.00508 0.06018 " pathEditMode="relative" rAng="0" ptsTypes="AA">
                                      <p:cBhvr>
                                        <p:cTn id="82" dur="2000" fill="hold"/>
                                        <p:tgtEl>
                                          <p:spTgt spid="12"/>
                                        </p:tgtEl>
                                        <p:attrNameLst>
                                          <p:attrName>ppt_x</p:attrName>
                                          <p:attrName>ppt_y</p:attrName>
                                        </p:attrNameLst>
                                      </p:cBhvr>
                                      <p:rCtr x="-260" y="3009"/>
                                    </p:animMotion>
                                  </p:childTnLst>
                                </p:cTn>
                              </p:par>
                            </p:childTnLst>
                          </p:cTn>
                        </p:par>
                      </p:childTnLst>
                    </p:cTn>
                  </p:par>
                  <p:par>
                    <p:cTn id="83" fill="hold">
                      <p:stCondLst>
                        <p:cond delay="indefinite"/>
                      </p:stCondLst>
                      <p:childTnLst>
                        <p:par>
                          <p:cTn id="84" fill="hold">
                            <p:stCondLst>
                              <p:cond delay="0"/>
                            </p:stCondLst>
                            <p:childTnLst>
                              <p:par>
                                <p:cTn id="85" presetID="0" presetClass="path" presetSubtype="0" accel="50000" decel="50000" fill="hold" grpId="2" nodeType="clickEffect">
                                  <p:stCondLst>
                                    <p:cond delay="0"/>
                                  </p:stCondLst>
                                  <p:childTnLst>
                                    <p:animMotion origin="layout" path="M -0.00508 0.05949 L 0.00365 -0.05949 L 0.11185 -0.06273 " pathEditMode="relative" ptsTypes="AAA">
                                      <p:cBhvr>
                                        <p:cTn id="86" dur="2000" fill="hold"/>
                                        <p:tgtEl>
                                          <p:spTgt spid="12"/>
                                        </p:tgtEl>
                                        <p:attrNameLst>
                                          <p:attrName>ppt_x</p:attrName>
                                          <p:attrName>ppt_y</p:attrName>
                                        </p:attrNameLst>
                                      </p:cBhvr>
                                    </p:animMotion>
                                  </p:childTnLst>
                                </p:cTn>
                              </p:par>
                              <p:par>
                                <p:cTn id="87" presetID="10" presetClass="exit" presetSubtype="0" fill="hold" grpId="3" nodeType="withEffect">
                                  <p:stCondLst>
                                    <p:cond delay="1500"/>
                                  </p:stCondLst>
                                  <p:childTnLst>
                                    <p:animEffect transition="out" filter="fade">
                                      <p:cBhvr>
                                        <p:cTn id="88" dur="500"/>
                                        <p:tgtEl>
                                          <p:spTgt spid="12"/>
                                        </p:tgtEl>
                                      </p:cBhvr>
                                    </p:animEffect>
                                    <p:set>
                                      <p:cBhvr>
                                        <p:cTn id="89" dur="1" fill="hold">
                                          <p:stCondLst>
                                            <p:cond delay="499"/>
                                          </p:stCondLst>
                                        </p:cTn>
                                        <p:tgtEl>
                                          <p:spTgt spid="12"/>
                                        </p:tgtEl>
                                        <p:attrNameLst>
                                          <p:attrName>style.visibility</p:attrName>
                                        </p:attrNameLst>
                                      </p:cBhvr>
                                      <p:to>
                                        <p:strVal val="hidden"/>
                                      </p:to>
                                    </p:set>
                                  </p:childTnLst>
                                </p:cTn>
                              </p:par>
                            </p:childTnLst>
                          </p:cTn>
                        </p:par>
                        <p:par>
                          <p:cTn id="90" fill="hold">
                            <p:stCondLst>
                              <p:cond delay="2000"/>
                            </p:stCondLst>
                            <p:childTnLst>
                              <p:par>
                                <p:cTn id="91" presetID="22" presetClass="entr" presetSubtype="1" fill="hold" grpId="0" nodeType="after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wipe(up)">
                                      <p:cBhvr>
                                        <p:cTn id="93" dur="500"/>
                                        <p:tgtEl>
                                          <p:spTgt spid="13"/>
                                        </p:tgtEl>
                                      </p:cBhvr>
                                    </p:animEffect>
                                  </p:childTnLst>
                                </p:cTn>
                              </p:par>
                            </p:childTnLst>
                          </p:cTn>
                        </p:par>
                        <p:par>
                          <p:cTn id="94" fill="hold">
                            <p:stCondLst>
                              <p:cond delay="2500"/>
                            </p:stCondLst>
                            <p:childTnLst>
                              <p:par>
                                <p:cTn id="95" presetID="42" presetClass="path" presetSubtype="0" accel="50000" decel="50000" fill="hold" grpId="1" nodeType="afterEffect">
                                  <p:stCondLst>
                                    <p:cond delay="0"/>
                                  </p:stCondLst>
                                  <p:childTnLst>
                                    <p:animMotion origin="layout" path="M 2.5E-6 -1.48148E-6 L 0.00091 0.05718 " pathEditMode="relative" rAng="0" ptsTypes="AA">
                                      <p:cBhvr>
                                        <p:cTn id="96" dur="2000" fill="hold"/>
                                        <p:tgtEl>
                                          <p:spTgt spid="13"/>
                                        </p:tgtEl>
                                        <p:attrNameLst>
                                          <p:attrName>ppt_x</p:attrName>
                                          <p:attrName>ppt_y</p:attrName>
                                        </p:attrNameLst>
                                      </p:cBhvr>
                                      <p:rCtr x="39" y="2847"/>
                                    </p:animMotion>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2" nodeType="clickEffect">
                                  <p:stCondLst>
                                    <p:cond delay="0"/>
                                  </p:stCondLst>
                                  <p:childTnLst>
                                    <p:animMotion origin="layout" path="M 0.00091 0.06042 L -0.00026 -0.06736 L 0.08594 -0.0706 " pathEditMode="relative" ptsTypes="AAA">
                                      <p:cBhvr>
                                        <p:cTn id="100" dur="2000" fill="hold"/>
                                        <p:tgtEl>
                                          <p:spTgt spid="13"/>
                                        </p:tgtEl>
                                        <p:attrNameLst>
                                          <p:attrName>ppt_x</p:attrName>
                                          <p:attrName>ppt_y</p:attrName>
                                        </p:attrNameLst>
                                      </p:cBhvr>
                                    </p:animMotion>
                                  </p:childTnLst>
                                </p:cTn>
                              </p:par>
                              <p:par>
                                <p:cTn id="101" presetID="10" presetClass="exit" presetSubtype="0" fill="hold" grpId="3" nodeType="withEffect">
                                  <p:stCondLst>
                                    <p:cond delay="1500"/>
                                  </p:stCondLst>
                                  <p:childTnLst>
                                    <p:animEffect transition="out" filter="fade">
                                      <p:cBhvr>
                                        <p:cTn id="102" dur="500"/>
                                        <p:tgtEl>
                                          <p:spTgt spid="13"/>
                                        </p:tgtEl>
                                      </p:cBhvr>
                                    </p:animEffect>
                                    <p:set>
                                      <p:cBhvr>
                                        <p:cTn id="103" dur="1" fill="hold">
                                          <p:stCondLst>
                                            <p:cond delay="499"/>
                                          </p:stCondLst>
                                        </p:cTn>
                                        <p:tgtEl>
                                          <p:spTgt spid="13"/>
                                        </p:tgtEl>
                                        <p:attrNameLst>
                                          <p:attrName>style.visibility</p:attrName>
                                        </p:attrNameLst>
                                      </p:cBhvr>
                                      <p:to>
                                        <p:strVal val="hidden"/>
                                      </p:to>
                                    </p:set>
                                  </p:childTnLst>
                                </p:cTn>
                              </p:par>
                            </p:childTnLst>
                          </p:cTn>
                        </p:par>
                        <p:par>
                          <p:cTn id="104" fill="hold">
                            <p:stCondLst>
                              <p:cond delay="2000"/>
                            </p:stCondLst>
                            <p:childTnLst>
                              <p:par>
                                <p:cTn id="105" presetID="1" presetClass="entr" presetSubtype="0" fill="hold" grpId="1" nodeType="afterEffect">
                                  <p:stCondLst>
                                    <p:cond delay="0"/>
                                  </p:stCondLst>
                                  <p:childTnLst>
                                    <p:set>
                                      <p:cBhvr>
                                        <p:cTn id="106" dur="1" fill="hold">
                                          <p:stCondLst>
                                            <p:cond delay="0"/>
                                          </p:stCondLst>
                                        </p:cTn>
                                        <p:tgtEl>
                                          <p:spTgt spid="15"/>
                                        </p:tgtEl>
                                        <p:attrNameLst>
                                          <p:attrName>style.visibility</p:attrName>
                                        </p:attrNameLst>
                                      </p:cBhvr>
                                      <p:to>
                                        <p:strVal val="visible"/>
                                      </p:to>
                                    </p:set>
                                  </p:childTnLst>
                                </p:cTn>
                              </p:par>
                            </p:childTnLst>
                          </p:cTn>
                        </p:par>
                        <p:par>
                          <p:cTn id="107" fill="hold">
                            <p:stCondLst>
                              <p:cond delay="2000"/>
                            </p:stCondLst>
                            <p:childTnLst>
                              <p:par>
                                <p:cTn id="108" presetID="42" presetClass="path" presetSubtype="0" accel="50000" decel="50000" fill="hold" grpId="0" nodeType="afterEffect">
                                  <p:stCondLst>
                                    <p:cond delay="0"/>
                                  </p:stCondLst>
                                  <p:childTnLst>
                                    <p:animMotion origin="layout" path="M 4.16667E-6 2.22222E-6 L -0.08802 -0.3 " pathEditMode="relative" rAng="0" ptsTypes="AA">
                                      <p:cBhvr>
                                        <p:cTn id="109" dur="2000" fill="hold"/>
                                        <p:tgtEl>
                                          <p:spTgt spid="15"/>
                                        </p:tgtEl>
                                        <p:attrNameLst>
                                          <p:attrName>ppt_x</p:attrName>
                                          <p:attrName>ppt_y</p:attrName>
                                        </p:attrNameLst>
                                      </p:cBhvr>
                                      <p:rCtr x="-4401" y="-15000"/>
                                    </p:animMotion>
                                  </p:childTnLst>
                                </p:cTn>
                              </p:par>
                            </p:childTnLst>
                          </p:cTn>
                        </p:par>
                        <p:par>
                          <p:cTn id="110" fill="hold">
                            <p:stCondLst>
                              <p:cond delay="4000"/>
                            </p:stCondLst>
                            <p:childTnLst>
                              <p:par>
                                <p:cTn id="111" presetID="1" presetClass="entr" presetSubtype="0" fill="hold" nodeType="afterEffect">
                                  <p:stCondLst>
                                    <p:cond delay="0"/>
                                  </p:stCondLst>
                                  <p:childTnLst>
                                    <p:set>
                                      <p:cBhvr>
                                        <p:cTn id="1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P spid="5" grpId="0"/>
      <p:bldP spid="5" grpId="1"/>
      <p:bldP spid="5" grpId="2"/>
      <p:bldP spid="5" grpId="3"/>
      <p:bldP spid="7" grpId="1"/>
      <p:bldP spid="7" grpId="2"/>
      <p:bldP spid="7" grpId="3"/>
      <p:bldP spid="9" grpId="0"/>
      <p:bldP spid="9" grpId="1"/>
      <p:bldP spid="9" grpId="2"/>
      <p:bldP spid="10" grpId="1"/>
      <p:bldP spid="10" grpId="2"/>
      <p:bldP spid="10" grpId="3"/>
      <p:bldP spid="12" grpId="0"/>
      <p:bldP spid="12" grpId="1"/>
      <p:bldP spid="12" grpId="2"/>
      <p:bldP spid="12" grpId="3"/>
      <p:bldP spid="13" grpId="0"/>
      <p:bldP spid="13" grpId="1"/>
      <p:bldP spid="13" grpId="2"/>
      <p:bldP spid="13" grpId="3"/>
      <p:bldP spid="15" grpId="0"/>
      <p:bldP spid="15" grpId="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EF74E6-7631-488D-A436-BFAAEDEA4968}"/>
              </a:ext>
            </a:extLst>
          </p:cNvPr>
          <p:cNvSpPr>
            <a:spLocks noGrp="1"/>
          </p:cNvSpPr>
          <p:nvPr>
            <p:ph type="ftr" sz="quarter" idx="10"/>
          </p:nvPr>
        </p:nvSpPr>
        <p:spPr/>
        <p:txBody>
          <a:bodyPr/>
          <a:lstStyle/>
          <a:p>
            <a:endParaRPr lang="en-US"/>
          </a:p>
        </p:txBody>
      </p:sp>
      <p:sp>
        <p:nvSpPr>
          <p:cNvPr id="3" name="Content Placeholder 2">
            <a:extLst>
              <a:ext uri="{FF2B5EF4-FFF2-40B4-BE49-F238E27FC236}">
                <a16:creationId xmlns:a16="http://schemas.microsoft.com/office/drawing/2014/main" id="{00E60323-8E4C-444E-84AB-2F4AEB0F29DE}"/>
              </a:ext>
            </a:extLst>
          </p:cNvPr>
          <p:cNvSpPr>
            <a:spLocks noGrp="1"/>
          </p:cNvSpPr>
          <p:nvPr>
            <p:ph sz="quarter" idx="12"/>
          </p:nvPr>
        </p:nvSpPr>
        <p:spPr>
          <a:xfrm>
            <a:off x="5265822" y="1201994"/>
            <a:ext cx="6331117" cy="5051321"/>
          </a:xfrm>
        </p:spPr>
        <p:txBody>
          <a:bodyPr vert="horz" lIns="91440" tIns="45720" rIns="91440" bIns="45720" rtlCol="0" anchor="t">
            <a:noAutofit/>
          </a:bodyPr>
          <a:lstStyle/>
          <a:p>
            <a:pPr marL="0" indent="0">
              <a:buNone/>
            </a:pPr>
            <a:endParaRPr lang="hu-HU">
              <a:ea typeface="Open Sans"/>
              <a:cs typeface="Open Sans"/>
            </a:endParaRPr>
          </a:p>
          <a:p>
            <a:pPr marL="0" indent="0">
              <a:buNone/>
            </a:pPr>
            <a:r>
              <a:rPr lang="hu-HU" sz="1800">
                <a:latin typeface="Segoe UI"/>
                <a:ea typeface="Open Sans"/>
                <a:cs typeface="Segoe UI"/>
              </a:rPr>
              <a:t> 3*3-as képek: </a:t>
            </a:r>
            <a:endParaRPr lang="en-US" sz="1800">
              <a:latin typeface="Segoe UI"/>
              <a:ea typeface="Open Sans"/>
              <a:cs typeface="Segoe UI"/>
            </a:endParaRPr>
          </a:p>
          <a:p>
            <a:pPr marL="0" indent="0">
              <a:buNone/>
            </a:pPr>
            <a:r>
              <a:rPr lang="hu-HU" sz="1800">
                <a:latin typeface="Segoe UI"/>
                <a:ea typeface="Open Sans"/>
                <a:cs typeface="Segoe UI"/>
              </a:rPr>
              <a:t>       Pixelek jelölése: 3*3 db szám</a:t>
            </a:r>
            <a:endParaRPr lang="en-US" sz="1800">
              <a:latin typeface="Segoe UI"/>
              <a:ea typeface="Open Sans"/>
              <a:cs typeface="Segoe UI"/>
            </a:endParaRPr>
          </a:p>
          <a:p>
            <a:pPr marL="0" indent="0">
              <a:buNone/>
            </a:pPr>
            <a:r>
              <a:rPr lang="hu-HU" sz="1800">
                <a:latin typeface="Segoe UI"/>
                <a:ea typeface="Open Sans"/>
                <a:cs typeface="Segoe UI"/>
              </a:rPr>
              <a:t>       </a:t>
            </a:r>
            <a:r>
              <a:rPr lang="hu-HU" sz="1800">
                <a:latin typeface="Segoe UI"/>
                <a:ea typeface="+mn-lt"/>
                <a:cs typeface="Segoe UI"/>
              </a:rPr>
              <a:t>RGB színek: 3 db szám (RGB értékek: 0-256 vagy 0-1)</a:t>
            </a:r>
            <a:endParaRPr lang="en-US" sz="1800">
              <a:latin typeface="Segoe UI"/>
              <a:cs typeface="Segoe UI"/>
            </a:endParaRPr>
          </a:p>
          <a:p>
            <a:pPr marL="0" indent="0">
              <a:buNone/>
            </a:pPr>
            <a:r>
              <a:rPr lang="hu-HU" sz="1800">
                <a:latin typeface="Segoe UI"/>
                <a:ea typeface="Open Sans"/>
                <a:cs typeface="Segoe UI"/>
              </a:rPr>
              <a:t>       Összesen: 3*3*3 = 27 db számmal tárolhatunk egy képet</a:t>
            </a:r>
            <a:endParaRPr lang="en-US" sz="1800">
              <a:latin typeface="Segoe UI"/>
              <a:ea typeface="Open Sans"/>
              <a:cs typeface="Segoe UI"/>
            </a:endParaRPr>
          </a:p>
          <a:p>
            <a:pPr marL="0" indent="0">
              <a:buNone/>
            </a:pPr>
            <a:r>
              <a:rPr lang="hu-HU" sz="1800">
                <a:latin typeface="Segoe UI"/>
                <a:ea typeface="Open Sans"/>
                <a:cs typeface="Segoe UI"/>
              </a:rPr>
              <a:t>       PL. Bal felső pixel: (0, 0, ( 0.392, 0.169, 0.306))</a:t>
            </a:r>
          </a:p>
          <a:p>
            <a:pPr marL="0" indent="0">
              <a:buNone/>
            </a:pPr>
            <a:r>
              <a:rPr lang="hu-HU" sz="1800">
                <a:latin typeface="Segoe UI"/>
                <a:ea typeface="Open Sans"/>
                <a:cs typeface="Segoe UI"/>
              </a:rPr>
              <a:t>32*32-es képek:</a:t>
            </a:r>
            <a:br>
              <a:rPr lang="hu-HU" sz="1800">
                <a:latin typeface="Segoe UI"/>
                <a:ea typeface="Open Sans"/>
                <a:cs typeface="Segoe UI"/>
              </a:rPr>
            </a:br>
            <a:r>
              <a:rPr lang="hu-HU" sz="1800">
                <a:latin typeface="Segoe UI"/>
                <a:ea typeface="Open Sans"/>
                <a:cs typeface="Segoe UI"/>
              </a:rPr>
              <a:t>       32*32*3 = 3072 db számmal tárolhatunk el egy képet.</a:t>
            </a:r>
          </a:p>
        </p:txBody>
      </p:sp>
      <p:sp>
        <p:nvSpPr>
          <p:cNvPr id="4" name="Title 3">
            <a:extLst>
              <a:ext uri="{FF2B5EF4-FFF2-40B4-BE49-F238E27FC236}">
                <a16:creationId xmlns:a16="http://schemas.microsoft.com/office/drawing/2014/main" id="{EE0516C7-0C96-437F-8025-EE960282CFD5}"/>
              </a:ext>
            </a:extLst>
          </p:cNvPr>
          <p:cNvSpPr>
            <a:spLocks noGrp="1"/>
          </p:cNvSpPr>
          <p:nvPr>
            <p:ph type="title"/>
          </p:nvPr>
        </p:nvSpPr>
        <p:spPr/>
        <p:txBody>
          <a:bodyPr/>
          <a:lstStyle/>
          <a:p>
            <a:r>
              <a:rPr lang="hu-HU">
                <a:ea typeface="Open Sans ExtraBold"/>
                <a:cs typeface="Open Sans ExtraBold"/>
              </a:rPr>
              <a:t>Képek tárolása</a:t>
            </a:r>
            <a:endParaRPr lang="hu-HU"/>
          </a:p>
        </p:txBody>
      </p:sp>
      <p:pic>
        <p:nvPicPr>
          <p:cNvPr id="7" name="Picture 6" descr="A screenshot of a computer game&#10;&#10;Description automatically generated">
            <a:extLst>
              <a:ext uri="{FF2B5EF4-FFF2-40B4-BE49-F238E27FC236}">
                <a16:creationId xmlns:a16="http://schemas.microsoft.com/office/drawing/2014/main" id="{5CA442CF-8F3B-E517-C92D-B7DC90CE7A48}"/>
              </a:ext>
            </a:extLst>
          </p:cNvPr>
          <p:cNvPicPr>
            <a:picLocks noChangeAspect="1"/>
          </p:cNvPicPr>
          <p:nvPr/>
        </p:nvPicPr>
        <p:blipFill>
          <a:blip r:embed="rId2"/>
          <a:stretch>
            <a:fillRect/>
          </a:stretch>
        </p:blipFill>
        <p:spPr>
          <a:xfrm>
            <a:off x="677240" y="1427750"/>
            <a:ext cx="4306442" cy="4130216"/>
          </a:xfrm>
          <a:prstGeom prst="rect">
            <a:avLst/>
          </a:prstGeom>
        </p:spPr>
      </p:pic>
    </p:spTree>
    <p:extLst>
      <p:ext uri="{BB962C8B-B14F-4D97-AF65-F5344CB8AC3E}">
        <p14:creationId xmlns:p14="http://schemas.microsoft.com/office/powerpoint/2010/main" val="387071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FTSRG">
  <a:themeElements>
    <a:clrScheme name="FTSRG">
      <a:dk1>
        <a:srgbClr val="000000"/>
      </a:dk1>
      <a:lt1>
        <a:srgbClr val="FFFFFF"/>
      </a:lt1>
      <a:dk2>
        <a:srgbClr val="2F2D2E"/>
      </a:dk2>
      <a:lt2>
        <a:srgbClr val="A7A8A7"/>
      </a:lt2>
      <a:accent1>
        <a:srgbClr val="1446A0"/>
      </a:accent1>
      <a:accent2>
        <a:srgbClr val="960018"/>
      </a:accent2>
      <a:accent3>
        <a:srgbClr val="522B47"/>
      </a:accent3>
      <a:accent4>
        <a:srgbClr val="FB8B24"/>
      </a:accent4>
      <a:accent5>
        <a:srgbClr val="4472C4"/>
      </a:accent5>
      <a:accent6>
        <a:srgbClr val="70AD47"/>
      </a:accent6>
      <a:hlink>
        <a:srgbClr val="0563C1"/>
      </a:hlink>
      <a:folHlink>
        <a:srgbClr val="954F72"/>
      </a:folHlink>
    </a:clrScheme>
    <a:fontScheme name="FTSRG">
      <a:majorFont>
        <a:latin typeface="Open Sans Extra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1060</Words>
  <Application>Microsoft Office PowerPoint</Application>
  <PresentationFormat>Widescreen</PresentationFormat>
  <Paragraphs>178</Paragraphs>
  <Slides>28</Slides>
  <Notes>9</Notes>
  <HiddenSlides>16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Segoe UI</vt:lpstr>
      <vt:lpstr>Open Sans</vt:lpstr>
      <vt:lpstr>Calibri</vt:lpstr>
      <vt:lpstr>Open Sans ExtraBold</vt:lpstr>
      <vt:lpstr>Courier New,monospace</vt:lpstr>
      <vt:lpstr>1_FTSRG</vt:lpstr>
      <vt:lpstr>Betekintés a mély neurális hálók fekete doboz (Black-Box) tesztelésébe </vt:lpstr>
      <vt:lpstr>Motiváció</vt:lpstr>
      <vt:lpstr>Témalabor Célkitűzések</vt:lpstr>
      <vt:lpstr>Bevezetés</vt:lpstr>
      <vt:lpstr>Mély Neurális Háló</vt:lpstr>
      <vt:lpstr>Áttekintés</vt:lpstr>
      <vt:lpstr>VGG16</vt:lpstr>
      <vt:lpstr>Áttekintés</vt:lpstr>
      <vt:lpstr>Képek tárolása</vt:lpstr>
      <vt:lpstr>Nehézségek</vt:lpstr>
      <vt:lpstr>VGG16</vt:lpstr>
      <vt:lpstr>VGG16</vt:lpstr>
      <vt:lpstr>Cél</vt:lpstr>
      <vt:lpstr>Cifar10 Dataset</vt:lpstr>
      <vt:lpstr>Cifar10 Dataset, Saját CNN</vt:lpstr>
      <vt:lpstr>Eredmény</vt:lpstr>
      <vt:lpstr>Hibacsoportok</vt:lpstr>
      <vt:lpstr>Közlekedési Dataset + Bisenet Model</vt:lpstr>
      <vt:lpstr>Eredmény</vt:lpstr>
      <vt:lpstr>Hibacsoportok</vt:lpstr>
      <vt:lpstr>Feature Matrix és Dimenzió redukció</vt:lpstr>
      <vt:lpstr>Feature Matrix és Dimenzió redukció</vt:lpstr>
      <vt:lpstr>Feature Matrix és Dimenzió redukció</vt:lpstr>
      <vt:lpstr>CLEVR v1.0 dataset</vt:lpstr>
      <vt:lpstr>CLEVR v1.0 dataset clusterezése</vt:lpstr>
      <vt:lpstr>CLEVR v1.0 dataset clusterezése</vt:lpstr>
      <vt:lpstr>CLEVR v1.0 dataset clusterezése</vt:lpstr>
      <vt:lpstr>Önálló Laboratórium Konklúzió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Presentation</dc:title>
  <dc:creator>kris</dc:creator>
  <cp:lastModifiedBy>Jusuf Amer</cp:lastModifiedBy>
  <cp:revision>23</cp:revision>
  <dcterms:created xsi:type="dcterms:W3CDTF">2019-09-05T14:22:57Z</dcterms:created>
  <dcterms:modified xsi:type="dcterms:W3CDTF">2024-05-28T20:06:12Z</dcterms:modified>
</cp:coreProperties>
</file>